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64" r:id="rId3"/>
    <p:sldId id="3063" r:id="rId4"/>
    <p:sldId id="2830" r:id="rId5"/>
    <p:sldId id="2981" r:id="rId6"/>
    <p:sldId id="2986" r:id="rId7"/>
    <p:sldId id="2987" r:id="rId8"/>
    <p:sldId id="2989" r:id="rId9"/>
    <p:sldId id="2990" r:id="rId10"/>
    <p:sldId id="2991" r:id="rId11"/>
    <p:sldId id="2993" r:id="rId12"/>
    <p:sldId id="2992" r:id="rId13"/>
    <p:sldId id="2995" r:id="rId14"/>
    <p:sldId id="2996" r:id="rId15"/>
    <p:sldId id="2997" r:id="rId16"/>
    <p:sldId id="2998" r:id="rId17"/>
    <p:sldId id="2776" r:id="rId18"/>
    <p:sldId id="2999" r:id="rId19"/>
    <p:sldId id="3000" r:id="rId20"/>
    <p:sldId id="3074" r:id="rId21"/>
    <p:sldId id="3001" r:id="rId22"/>
    <p:sldId id="3002" r:id="rId23"/>
    <p:sldId id="2982" r:id="rId24"/>
    <p:sldId id="3003" r:id="rId25"/>
    <p:sldId id="3004" r:id="rId26"/>
    <p:sldId id="3005" r:id="rId27"/>
    <p:sldId id="3075" r:id="rId28"/>
    <p:sldId id="3006" r:id="rId29"/>
    <p:sldId id="3076" r:id="rId30"/>
    <p:sldId id="3007" r:id="rId31"/>
    <p:sldId id="3077" r:id="rId32"/>
    <p:sldId id="3008" r:id="rId33"/>
    <p:sldId id="3009" r:id="rId34"/>
    <p:sldId id="3010" r:id="rId35"/>
    <p:sldId id="3011" r:id="rId36"/>
    <p:sldId id="3012" r:id="rId37"/>
    <p:sldId id="3013" r:id="rId38"/>
    <p:sldId id="3014" r:id="rId39"/>
    <p:sldId id="3071" r:id="rId40"/>
    <p:sldId id="3045" r:id="rId41"/>
    <p:sldId id="3072" r:id="rId42"/>
    <p:sldId id="3080" r:id="rId43"/>
    <p:sldId id="2983" r:id="rId44"/>
    <p:sldId id="3020" r:id="rId45"/>
    <p:sldId id="3021" r:id="rId46"/>
    <p:sldId id="3022" r:id="rId47"/>
    <p:sldId id="3023" r:id="rId48"/>
    <p:sldId id="3024" r:id="rId49"/>
    <p:sldId id="3025" r:id="rId50"/>
    <p:sldId id="3026" r:id="rId51"/>
    <p:sldId id="3027" r:id="rId52"/>
    <p:sldId id="3044" r:id="rId53"/>
    <p:sldId id="3028" r:id="rId54"/>
    <p:sldId id="3033" r:id="rId55"/>
    <p:sldId id="3070" r:id="rId56"/>
    <p:sldId id="3046" r:id="rId57"/>
    <p:sldId id="3029" r:id="rId58"/>
    <p:sldId id="3034" r:id="rId59"/>
    <p:sldId id="3035" r:id="rId60"/>
    <p:sldId id="3047" r:id="rId61"/>
    <p:sldId id="3048" r:id="rId62"/>
    <p:sldId id="3037" r:id="rId63"/>
    <p:sldId id="3038" r:id="rId64"/>
    <p:sldId id="3039" r:id="rId65"/>
    <p:sldId id="3049" r:id="rId66"/>
    <p:sldId id="3050" r:id="rId67"/>
    <p:sldId id="3043" r:id="rId68"/>
    <p:sldId id="2984" r:id="rId69"/>
    <p:sldId id="3062" r:id="rId70"/>
    <p:sldId id="3073" r:id="rId71"/>
    <p:sldId id="3078" r:id="rId72"/>
    <p:sldId id="3053" r:id="rId73"/>
    <p:sldId id="3054" r:id="rId74"/>
    <p:sldId id="3055" r:id="rId75"/>
    <p:sldId id="3057" r:id="rId76"/>
    <p:sldId id="3058" r:id="rId77"/>
    <p:sldId id="3059" r:id="rId78"/>
    <p:sldId id="3067" r:id="rId79"/>
    <p:sldId id="3060" r:id="rId80"/>
    <p:sldId id="3068" r:id="rId81"/>
    <p:sldId id="3069" r:id="rId82"/>
    <p:sldId id="3082" r:id="rId83"/>
    <p:sldId id="3079" r:id="rId84"/>
    <p:sldId id="3065" r:id="rId85"/>
    <p:sldId id="3066" r:id="rId86"/>
    <p:sldId id="282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3669E"/>
    <a:srgbClr val="0F1C2A"/>
    <a:srgbClr val="0F1C29"/>
    <a:srgbClr val="1F1F1F"/>
    <a:srgbClr val="1D1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BB6D5-7BB1-1A34-2D5F-86648DE000A5}" v="36" dt="2023-12-11T07:42:54.845"/>
    <p1510:client id="{4694A9E5-F1CD-19C5-8F53-E0DB98594727}" v="9" dt="2023-12-11T07:51:47.869"/>
    <p1510:client id="{5AB5B365-7227-4785-A08E-C8628E5AD5C4}" v="25" dt="2023-12-14T15:40:56.327"/>
    <p1510:client id="{6DFADC75-2043-8DD2-F393-B2F35FB74DE7}" v="502" dt="2023-12-08T15:04:05.489"/>
    <p1510:client id="{85D8C061-B0DA-4F73-B2C9-F1FA4AA55E56}" v="37" dt="2023-12-14T15:38:44.502"/>
    <p1510:client id="{8D5DB36A-E0F5-3777-A375-133E25A5275C}" v="334" dt="2023-12-14T15:29:18.386"/>
    <p1510:client id="{9E7C49B1-695D-653D-A5E1-41A323CA6F83}" v="305" dt="2023-12-10T14:06:12.348"/>
    <p1510:client id="{EB60BABC-C3FC-52EB-83C5-FE1A6088DF28}" v="35" dt="2023-12-13T15:31:06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64D19-1505-737F-E112-E3F1AEDBC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92319B5-5361-6E18-0272-7437DC32AA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F8983FF-14AA-5C9D-C49C-55F60DA4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E5CAC2-CA4C-6DE7-ABA0-1F1FDEC1C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E40BA17-AFF2-582B-F2C0-8BE51F65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09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17728F-03B6-6FB9-1720-8AE36052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A77B952A-9FFE-898E-8963-FC37F1DD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1837D5-77ED-BCD1-D37D-908A51D7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3BE90D9-8436-2D6C-B0B1-88E21B2D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976BD13-7CEB-67B9-AB1E-1DEF9B4D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59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A579393-F4C0-C653-3A4B-68C55616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F2A820D-76D4-0ABB-503B-BC16C4ECB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0ED3FCE-D10E-9484-5A1B-86849075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95C4B5-300B-2FC4-7DDB-A860E372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3D651C4-2A14-AA8E-8B89-3848C70D8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69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DBDF6-1214-E3C5-8229-D63414E67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7B4508-9942-E64E-A2FF-D517F939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BB6376-EC09-D549-0913-8441048E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AFDEF1-7386-F595-E54A-42F18E70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4D7A91-86C8-76C9-0909-3EAE0FCD4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4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E710F-0CA7-7E59-C631-BEBA6FFB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950A4E-085E-6CE9-84F6-2A7631CB2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872AC77-658F-C753-66F3-05974BBC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0755FC7-0DD8-EFCE-1EE9-91741131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367027-E91E-DAB5-6E7B-45BF3170E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F1DBB-6D35-C0B5-5BB7-20E0B806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A8E8DE0-F1B0-8B67-DDD2-FEAB4379D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61E9B24-4975-4A3B-EFB6-EFA7E24A9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2033A02-5280-B868-C1AF-1F6BDA16D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6070AED-382E-AD5F-84A1-DCEE59DE7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DB5C0F6-5F1D-4BC2-3AFF-183D3249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1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ABCAD-D1B0-0EE8-6244-1327DF5A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2CDF362-5308-8621-9873-435982D2D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27F18CC-4645-595D-640B-6223892C0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4471AD3-A0C0-1219-C4B3-D251F14E3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C4019DAD-00EF-1A7B-83C0-42F86E63E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0AA72-2981-7A2F-056E-48FF897A0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8B9F-2F79-FEEF-F172-E60F6B8B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D352682-4230-E342-39D2-084F2524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7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D975A-B233-703F-7724-C5DF9801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CE77081-809F-18FE-8B5D-B5EF5894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3A9389F-ED09-6D18-6B80-292BBA15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AE79986-16B9-3686-0B95-D4E31D6CA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7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8F4946F-05A4-7D84-4E39-676343CE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CF0928E-A767-0153-231A-012B7374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A3C5988-D2DE-A026-3863-AE0F17A21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8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7643E6-A6B8-1856-4D4D-E07727CF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8570C6-2E72-7D99-C699-3DBFDDF8A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89F799-6FCC-6E97-D7F5-AB58B4259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5EC6589-17DD-C6FF-1ED3-E506B323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A08F3A3-1952-3B28-8364-EDCD85A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9499E4B-CC80-9408-3E39-82ADD3FC0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82E22-41BB-F04C-04B9-EC9E8E310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3F08492F-EAE3-68E6-2727-E8879D617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CA33A9-04BA-8BC9-C8D7-CCCE39EF7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30A6FB0-CE48-F347-65DD-A044A84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64532A2-D988-51B5-D0BF-542AA865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CA04F3-3E9A-8C66-7E5C-2B2A49502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4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9AAF3CD-23EE-75DE-CD74-FAD942B9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5FB223-1F91-233B-5A82-1B2C6F15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984DFC8-0486-5229-E366-D4F1761B0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E8482-EDB6-44D7-9472-CD71C2272A20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8A1DAB5-E926-DAA8-7588-ECF09C531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E33ACA3-DD8E-66BC-B278-3145A6CC5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91E58-F95F-48AB-923E-B687D7112F1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rocodemy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4991"/>
            <a:ext cx="9144000" cy="17628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13669E"/>
                </a:solidFill>
              </a:rPr>
              <a:t>State management clarified</a:t>
            </a:r>
            <a:br>
              <a:rPr lang="en-GB">
                <a:solidFill>
                  <a:srgbClr val="13669E"/>
                </a:solidFill>
              </a:rPr>
            </a:br>
            <a:r>
              <a:rPr lang="en-GB" sz="4000">
                <a:solidFill>
                  <a:srgbClr val="0A1543"/>
                </a:solidFill>
              </a:rPr>
              <a:t>An overview of technologies</a:t>
            </a:r>
            <a:endParaRPr lang="en-NL" sz="4400">
              <a:solidFill>
                <a:srgbClr val="0A154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1676"/>
            <a:ext cx="12192000" cy="19063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38FA75F-FF86-FF2E-C5B8-751BE4675C6F}"/>
              </a:ext>
            </a:extLst>
          </p:cNvPr>
          <p:cNvSpPr/>
          <p:nvPr/>
        </p:nvSpPr>
        <p:spPr>
          <a:xfrm>
            <a:off x="10384221" y="4903075"/>
            <a:ext cx="1644868" cy="1602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@Input and props are both “read-only” data, so how does React or Angular handle updates?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9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 lifecycle Angular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7" name="Afbeelding 6" descr="Afbeelding met tekst, schermopname, ontvangst, Parallel&#10;&#10;Automatisch gegenereerde beschrijving">
            <a:extLst>
              <a:ext uri="{FF2B5EF4-FFF2-40B4-BE49-F238E27FC236}">
                <a16:creationId xmlns:a16="http://schemas.microsoft.com/office/drawing/2014/main" id="{A32B0DD1-9F7D-341C-2787-CBB8E75F3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1717989"/>
            <a:ext cx="6008751" cy="5255360"/>
          </a:xfrm>
          <a:prstGeom prst="rect">
            <a:avLst/>
          </a:prstGeom>
        </p:spPr>
      </p:pic>
      <p:pic>
        <p:nvPicPr>
          <p:cNvPr id="6" name="Afbeelding 5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24652B8C-EF9B-E7F5-6B73-1AC99309A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97" y="201516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7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 lifecycle React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2CF739E1-72EC-2EF1-E8A7-66C57C93E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1688151"/>
            <a:ext cx="8411174" cy="5315037"/>
          </a:xfrm>
          <a:prstGeom prst="rect">
            <a:avLst/>
          </a:prstGeom>
        </p:spPr>
      </p:pic>
      <p:pic>
        <p:nvPicPr>
          <p:cNvPr id="7" name="Afbeelding 6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ED3D0F4C-C564-1D44-E52C-CD02521E2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19" name="Afbeelding 18" descr="Afbeelding met tekst, Lettertype, schermopname, ontwerp&#10;&#10;Automatisch gegenereerde beschrijving">
            <a:extLst>
              <a:ext uri="{FF2B5EF4-FFF2-40B4-BE49-F238E27FC236}">
                <a16:creationId xmlns:a16="http://schemas.microsoft.com/office/drawing/2014/main" id="{3DB1324E-4E80-10E0-DF91-8EF84B294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0" y="2564826"/>
            <a:ext cx="12924329" cy="265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69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Components render every time some prop or state has changed, which means this creates a serious problem when passing data into deep levels.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20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Lettertype, diagram, nummer&#10;&#10;Automatisch gegenereerde beschrijving">
            <a:extLst>
              <a:ext uri="{FF2B5EF4-FFF2-40B4-BE49-F238E27FC236}">
                <a16:creationId xmlns:a16="http://schemas.microsoft.com/office/drawing/2014/main" id="{8BAB0F09-5353-BA1B-8681-FE23CD629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" y="2563692"/>
            <a:ext cx="13182247" cy="271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6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Though this way of state management works. It has significant problems.</a:t>
            </a:r>
          </a:p>
          <a:p>
            <a:pPr algn="l">
              <a:lnSpc>
                <a:spcPct val="150000"/>
              </a:lnSpc>
            </a:pPr>
            <a:endParaRPr lang="en-US" sz="3600"/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We have no idea where state is created and where it leads to.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Because props and functions have to be passed through many components, they will all re-render each cycle.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Debugging and </a:t>
            </a:r>
            <a:r>
              <a:rPr lang="en-US" sz="3600" err="1"/>
              <a:t>reactoring</a:t>
            </a:r>
            <a:r>
              <a:rPr lang="en-US" sz="3600"/>
              <a:t> can get very complex when the app grows bigger.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0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State management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E5258CCD-54A8-634A-F4C6-385F53ACD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In frontend development, state management tools are special packages / tools designed to handle and keep track of a web application's data. </a:t>
            </a: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 Management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7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This "state" means the important information and data, for example: what users enter, the app's settings, and whether a user is logged in, that the application needs to remember to work properly.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Afbeelding met Menselijk gezicht, bril, persoon, Kin&#10;&#10;Automatisch gegenereerde beschrijving">
            <a:extLst>
              <a:ext uri="{FF2B5EF4-FFF2-40B4-BE49-F238E27FC236}">
                <a16:creationId xmlns:a16="http://schemas.microsoft.com/office/drawing/2014/main" id="{862BEDB0-4594-BA88-287D-BCC9BB00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8" y="1714993"/>
            <a:ext cx="2936164" cy="283226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E1D6E5F-8CB3-EE05-3694-5856B4739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14" r="33724" b="-1"/>
          <a:stretch/>
        </p:blipFill>
        <p:spPr>
          <a:xfrm>
            <a:off x="4946372" y="1825352"/>
            <a:ext cx="2664100" cy="26641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03C2C9-110B-390A-CD2F-D02DB8D2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131" y="5752278"/>
            <a:ext cx="10515600" cy="18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1300" kern="1200"/>
            </a:br>
            <a:r>
              <a:rPr lang="en-US" sz="2800" b="1" kern="1200">
                <a:latin typeface="+mj-lt"/>
                <a:ea typeface="+mj-ea"/>
                <a:cs typeface="+mj-cs"/>
              </a:rPr>
              <a:t>Rodney Wormsbecher </a:t>
            </a:r>
            <a:endParaRPr lang="en-US" sz="2800" b="1" kern="1200">
              <a:latin typeface="+mj-lt"/>
              <a:cs typeface="Calibri Light"/>
            </a:endParaRPr>
          </a:p>
          <a:p>
            <a:pPr algn="ctr"/>
            <a:br>
              <a:rPr lang="en-US" sz="1300" kern="1200"/>
            </a:br>
            <a:br>
              <a:rPr lang="en-US" sz="1300" kern="1200"/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  <a:t> 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  <a:hlinkClick r:id="rId4"/>
              </a:rPr>
              <a:t>https://www.linkedin.com/in/rocodemy</a:t>
            </a:r>
            <a:br>
              <a:rPr lang="nl-NL" sz="2700">
                <a:solidFill>
                  <a:schemeClr val="tx1">
                    <a:lumMod val="75000"/>
                    <a:lumOff val="25000"/>
                  </a:schemeClr>
                </a:solidFill>
                <a:ea typeface="+mj-lt"/>
                <a:cs typeface="+mj-lt"/>
              </a:rPr>
            </a:br>
            <a:endParaRPr lang="en-US" sz="2700" kern="1200">
              <a:solidFill>
                <a:schemeClr val="tx1"/>
              </a:solidFill>
              <a:ea typeface="+mj-lt"/>
              <a:cs typeface="+mj-lt"/>
            </a:endParaRP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B79A66F-79C4-3A49-5E55-67ADCB5B1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973" y="1956074"/>
            <a:ext cx="2396357" cy="2346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304718-12DF-0FDF-D943-708932C9C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53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8" name="Afbeelding 7" descr="Afbeelding met tekst, schermopname, Webpagina, software&#10;&#10;Automatisch gegenereerde beschrijving">
            <a:extLst>
              <a:ext uri="{FF2B5EF4-FFF2-40B4-BE49-F238E27FC236}">
                <a16:creationId xmlns:a16="http://schemas.microsoft.com/office/drawing/2014/main" id="{6D866D91-B034-08AE-67CB-F7A66C0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6" y="0"/>
            <a:ext cx="101894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8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Good state management solutions achieve the following: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Decouple state from application logic.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Predictable state changes (patterns).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Improved maintainability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State management solutions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But also have certain drawbacks: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Learning curve.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Adds complexity.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Might be overkill for your goals.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State management solutions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6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History of State management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4FD6A68C-3C81-D698-DB02-8EBE8A92E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82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600"/>
              <a:t>Over the years numerous packages have been created to  deal with state for frontend applications.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State management solutions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schermopname, Lettertype, cirkel&#10;&#10;Automatisch gegenereerde beschrijving">
            <a:extLst>
              <a:ext uri="{FF2B5EF4-FFF2-40B4-BE49-F238E27FC236}">
                <a16:creationId xmlns:a16="http://schemas.microsoft.com/office/drawing/2014/main" id="{8343CEAB-C30F-15AF-0576-9C40EAAF9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5" y="2837252"/>
            <a:ext cx="11037630" cy="34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1990-2000</a:t>
            </a:r>
            <a:endParaRPr lang="en-NL" sz="3200">
              <a:solidFill>
                <a:srgbClr val="13669E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6F48680-968C-2AEE-5043-ECFAA8691742}"/>
              </a:ext>
            </a:extLst>
          </p:cNvPr>
          <p:cNvSpPr txBox="1">
            <a:spLocks/>
          </p:cNvSpPr>
          <p:nvPr/>
        </p:nvSpPr>
        <p:spPr>
          <a:xfrm>
            <a:off x="896112" y="2038766"/>
            <a:ext cx="10460736" cy="44266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3600"/>
              <a:t>In this era most of the state was hardcoded in JavaScript scripts which were </a:t>
            </a:r>
            <a:r>
              <a:rPr lang="en-US" sz="3600" b="1"/>
              <a:t>embedded in the page</a:t>
            </a:r>
            <a:r>
              <a:rPr lang="en-US" sz="3600"/>
              <a:t> itself.  Common usage: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Hide/show UI parts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Dialog boxes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3303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1990-2000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9" name="Afbeelding 8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E37CE01D-395D-EE51-7BCA-6DFBDC57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37" y="2028997"/>
            <a:ext cx="8481618" cy="443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78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2000 – 2008~</a:t>
            </a:r>
            <a:endParaRPr lang="en-NL" sz="3200">
              <a:solidFill>
                <a:srgbClr val="13669E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6F48680-968C-2AEE-5043-ECFAA8691742}"/>
              </a:ext>
            </a:extLst>
          </p:cNvPr>
          <p:cNvSpPr txBox="1">
            <a:spLocks/>
          </p:cNvSpPr>
          <p:nvPr/>
        </p:nvSpPr>
        <p:spPr>
          <a:xfrm>
            <a:off x="896112" y="2028997"/>
            <a:ext cx="10460736" cy="44266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4500"/>
              <a:t>AJAX and </a:t>
            </a:r>
            <a:r>
              <a:rPr lang="en-US" sz="4500" err="1"/>
              <a:t>JQuery</a:t>
            </a:r>
            <a:r>
              <a:rPr lang="en-US" sz="4500"/>
              <a:t> reworked the way we wrote JavaScript. It allows for better separations of concerns and enabled developers to use a lot more JavaScript.  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Form complexity</a:t>
            </a: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4500">
                <a:ea typeface="Calibri" panose="020F0502020204030204"/>
                <a:cs typeface="Calibri" panose="020F0502020204030204"/>
              </a:rPr>
              <a:t>Asynchronous HTTP requests</a:t>
            </a:r>
          </a:p>
          <a:p>
            <a:pPr marL="742950" indent="-742950" algn="l">
              <a:lnSpc>
                <a:spcPct val="150000"/>
              </a:lnSpc>
              <a:buAutoNum type="arabicPeriod"/>
            </a:pPr>
            <a:r>
              <a:rPr lang="en-US" sz="4500">
                <a:ea typeface="Calibri" panose="020F0502020204030204"/>
                <a:cs typeface="Calibri" panose="020F0502020204030204"/>
              </a:rPr>
              <a:t>Dynamically update parts of the web page</a:t>
            </a:r>
            <a:endParaRPr lang="en-US" sz="4500"/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UI state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UI enhancements like Carousels , sliders, etc.</a:t>
            </a:r>
            <a:br>
              <a:rPr lang="en-US" sz="45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96882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2000 – 2008~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7" name="Afbeelding 6" descr="Afbeelding met tekst, kleding, vrouw, Menselijk gezicht&#10;&#10;Automatisch gegenereerde beschrijving">
            <a:extLst>
              <a:ext uri="{FF2B5EF4-FFF2-40B4-BE49-F238E27FC236}">
                <a16:creationId xmlns:a16="http://schemas.microsoft.com/office/drawing/2014/main" id="{9E177C1C-8FEA-D72A-5D48-70563C4F2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5" y="1887473"/>
            <a:ext cx="9001358" cy="456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6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12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14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16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18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20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22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757A87-67C4-9FFC-C749-EF1D1F930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533514"/>
            <a:ext cx="9617105" cy="199960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Peter Eijgermans</a:t>
            </a:r>
          </a:p>
          <a:p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@EijgermansPeter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5384F985-0667-2077-4B75-F0042670B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6" b="-6"/>
          <a:stretch/>
        </p:blipFill>
        <p:spPr>
          <a:xfrm>
            <a:off x="8982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CD8B37A-995A-FC11-D0D7-FF091806E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6165" r="8838" b="3"/>
          <a:stretch/>
        </p:blipFill>
        <p:spPr>
          <a:xfrm>
            <a:off x="629480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71C4D268-1FD5-A3EA-0CF3-D82FAED052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14" r="33724" b="-1"/>
          <a:stretch/>
        </p:blipFill>
        <p:spPr>
          <a:xfrm>
            <a:off x="905186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9" name="Afbeelding 8" descr="Qr code&#10;&#10;Description automatically generated">
            <a:extLst>
              <a:ext uri="{FF2B5EF4-FFF2-40B4-BE49-F238E27FC236}">
                <a16:creationId xmlns:a16="http://schemas.microsoft.com/office/drawing/2014/main" id="{F06BD1E7-B4DE-6160-2C4D-0B11F8898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68" y="3953436"/>
            <a:ext cx="1388408" cy="13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33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2008 – 2013~</a:t>
            </a:r>
            <a:endParaRPr lang="en-NL" sz="3200">
              <a:solidFill>
                <a:srgbClr val="13669E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6F48680-968C-2AEE-5043-ECFAA8691742}"/>
              </a:ext>
            </a:extLst>
          </p:cNvPr>
          <p:cNvSpPr txBox="1">
            <a:spLocks/>
          </p:cNvSpPr>
          <p:nvPr/>
        </p:nvSpPr>
        <p:spPr>
          <a:xfrm>
            <a:off x="896112" y="2028997"/>
            <a:ext cx="10460736" cy="44266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4500"/>
              <a:t>SPAs really introduced developers to </a:t>
            </a:r>
            <a:r>
              <a:rPr lang="en-US" sz="4500" b="1"/>
              <a:t>separation of concerns</a:t>
            </a:r>
            <a:r>
              <a:rPr lang="en-US" sz="4500"/>
              <a:t> and enabled us to </a:t>
            </a:r>
            <a:r>
              <a:rPr lang="en-US" sz="4500" b="1"/>
              <a:t>create complex applications</a:t>
            </a:r>
            <a:r>
              <a:rPr lang="en-US" sz="4500"/>
              <a:t>. Frameworks like AngularJS, Backbone.js and Ember.js drove us this direction.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State in controllers/components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Two-way data-binding.</a:t>
            </a:r>
            <a:br>
              <a:rPr lang="en-US" sz="45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8790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2008 – 2013~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7" name="Afbeelding 6" descr="Afbeelding met tekst, schermopname, Lettertype, logo&#10;&#10;Automatisch gegenereerde beschrijving">
            <a:extLst>
              <a:ext uri="{FF2B5EF4-FFF2-40B4-BE49-F238E27FC236}">
                <a16:creationId xmlns:a16="http://schemas.microsoft.com/office/drawing/2014/main" id="{912BE08D-1D0B-B3D1-E9F4-1D4A3FF22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4" y="2153286"/>
            <a:ext cx="10585678" cy="23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7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 2014 - Present</a:t>
            </a:r>
            <a:endParaRPr lang="en-NL" sz="3200">
              <a:solidFill>
                <a:srgbClr val="13669E"/>
              </a:solidFill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6F48680-968C-2AEE-5043-ECFAA8691742}"/>
              </a:ext>
            </a:extLst>
          </p:cNvPr>
          <p:cNvSpPr txBox="1">
            <a:spLocks/>
          </p:cNvSpPr>
          <p:nvPr/>
        </p:nvSpPr>
        <p:spPr>
          <a:xfrm>
            <a:off x="896112" y="2028997"/>
            <a:ext cx="10460736" cy="44266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800"/>
              <a:t>Flux architecture and various movements around it made it possible to have (partial) Global state management libraries. Let’s look at some of the options...</a:t>
            </a:r>
            <a:br>
              <a:rPr lang="en-US" sz="3600"/>
            </a:br>
            <a:br>
              <a:rPr lang="en-US" sz="3600"/>
            </a:b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94911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3600" b="1"/>
              <a:t>Partial </a:t>
            </a:r>
            <a:r>
              <a:rPr lang="en-US" sz="3600"/>
              <a:t>state libraries: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Context API / React Hooks</a:t>
            </a:r>
            <a:endParaRPr lang="en-US" sz="3600">
              <a:cs typeface="Calibri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 err="1"/>
              <a:t>RxJS</a:t>
            </a:r>
            <a:r>
              <a:rPr lang="en-US" sz="3600"/>
              <a:t> / Signals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3600"/>
              <a:t>React-Query  / SWR (server side connected)</a:t>
            </a:r>
            <a:br>
              <a:rPr lang="en-US" sz="36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 2014 - Present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11200" b="1"/>
              <a:t>Global </a:t>
            </a:r>
            <a:r>
              <a:rPr lang="en-US" sz="11200"/>
              <a:t>state management libraries: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11200"/>
              <a:t>Redux (and NGRX)</a:t>
            </a:r>
            <a:endParaRPr lang="en-US" sz="11200">
              <a:cs typeface="Calibri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11200" err="1"/>
              <a:t>Zustand</a:t>
            </a:r>
            <a:endParaRPr lang="en-US" sz="11200"/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11200"/>
              <a:t>Recoil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11200" err="1"/>
              <a:t>MobX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 2014 - Present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Comparison of state management libraries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E3683FE-782A-6E1E-2256-38C120F9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20" y="1830465"/>
            <a:ext cx="10165961" cy="46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83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Comparison of state management libraries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6682E35-DD74-A6B5-B5BA-946FC479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2028997"/>
            <a:ext cx="10904640" cy="35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34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en-US" sz="3000"/>
              <a:t>Even though NPM trends give us a good indication for popularity, it does not mean it can give you a definite answer. It only shows popularity and whether it’s actively maintained.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History of state management  2014 - Present</a:t>
            </a:r>
            <a:endParaRPr lang="en-NL" sz="3200">
              <a:solidFill>
                <a:srgbClr val="13669E"/>
              </a:solidFill>
            </a:endParaRP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C9CFF94F-D772-40D2-B7D7-DF3F75B6426B}"/>
              </a:ext>
            </a:extLst>
          </p:cNvPr>
          <p:cNvSpPr txBox="1"/>
          <p:nvPr/>
        </p:nvSpPr>
        <p:spPr>
          <a:xfrm>
            <a:off x="1053193" y="5763986"/>
            <a:ext cx="1024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PS: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RxJs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and React context could not </a:t>
            </a:r>
            <a:r>
              <a:rPr lang="en-US">
                <a:solidFill>
                  <a:srgbClr val="13669E"/>
                </a:solidFill>
              </a:rPr>
              <a:t>be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measured separately by NPM trends.</a:t>
            </a:r>
          </a:p>
        </p:txBody>
      </p:sp>
    </p:spTree>
    <p:extLst>
      <p:ext uri="{BB962C8B-B14F-4D97-AF65-F5344CB8AC3E}">
        <p14:creationId xmlns:p14="http://schemas.microsoft.com/office/powerpoint/2010/main" val="198960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13669E"/>
                </a:solidFill>
              </a:rPr>
              <a:t>State management in examples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7353A24-A780-646D-5FF3-DB9980C76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8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69C2994-48AC-00E8-CB49-44152297D749}"/>
              </a:ext>
            </a:extLst>
          </p:cNvPr>
          <p:cNvSpPr txBox="1"/>
          <p:nvPr/>
        </p:nvSpPr>
        <p:spPr>
          <a:xfrm>
            <a:off x="8160132" y="666560"/>
            <a:ext cx="469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Context API</a:t>
            </a:r>
          </a:p>
        </p:txBody>
      </p:sp>
      <p:pic>
        <p:nvPicPr>
          <p:cNvPr id="2" name="Afbeelding 1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ECB54E6E-A3AA-0147-F1B3-9A1486A1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40" y="19878"/>
            <a:ext cx="5889336" cy="68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Understanding what is state.</a:t>
            </a:r>
            <a:br>
              <a:rPr lang="en-US"/>
            </a:b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State management.</a:t>
            </a:r>
            <a:br>
              <a:rPr lang="en-US"/>
            </a:b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Comparison of state management and examples.</a:t>
            </a:r>
            <a:endParaRPr lang="en-US">
              <a:cs typeface="Calibri"/>
            </a:endParaRPr>
          </a:p>
          <a:p>
            <a:pPr algn="l"/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Redux in theory.</a:t>
            </a:r>
            <a:endParaRPr lang="en-US"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Redux in practice.</a:t>
            </a:r>
            <a:endParaRPr lang="en-US"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err="1">
                <a:ea typeface="+mn-lt"/>
                <a:cs typeface="+mn-lt"/>
              </a:rPr>
              <a:t>Zustand</a:t>
            </a:r>
            <a:endParaRPr lang="en-US" err="1"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err="1"/>
              <a:t>NgRx</a:t>
            </a:r>
            <a:r>
              <a:rPr lang="en-US"/>
              <a:t> </a:t>
            </a:r>
            <a:r>
              <a:rPr lang="en-US" err="1"/>
              <a:t>SignalStore</a:t>
            </a:r>
            <a:r>
              <a:rPr lang="en-US"/>
              <a:t> in Action</a:t>
            </a:r>
            <a:br>
              <a:rPr lang="en-US"/>
            </a:br>
            <a:endParaRPr lang="en-US">
              <a:cs typeface="Calibri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/>
              <a:t>Summary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Agenda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54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pic>
        <p:nvPicPr>
          <p:cNvPr id="4" name="Afbeelding 3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7C1C96DE-19AD-51AB-087C-5C57CD98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81" y="108714"/>
            <a:ext cx="5870433" cy="6701519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69C2994-48AC-00E8-CB49-44152297D749}"/>
              </a:ext>
            </a:extLst>
          </p:cNvPr>
          <p:cNvSpPr txBox="1"/>
          <p:nvPr/>
        </p:nvSpPr>
        <p:spPr>
          <a:xfrm>
            <a:off x="8160132" y="666560"/>
            <a:ext cx="469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React query</a:t>
            </a:r>
          </a:p>
        </p:txBody>
      </p:sp>
    </p:spTree>
    <p:extLst>
      <p:ext uri="{BB962C8B-B14F-4D97-AF65-F5344CB8AC3E}">
        <p14:creationId xmlns:p14="http://schemas.microsoft.com/office/powerpoint/2010/main" val="2240182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69C2994-48AC-00E8-CB49-44152297D749}"/>
              </a:ext>
            </a:extLst>
          </p:cNvPr>
          <p:cNvSpPr txBox="1"/>
          <p:nvPr/>
        </p:nvSpPr>
        <p:spPr>
          <a:xfrm>
            <a:off x="9266830" y="666560"/>
            <a:ext cx="35880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RxJS</a:t>
            </a:r>
          </a:p>
        </p:txBody>
      </p:sp>
      <p:pic>
        <p:nvPicPr>
          <p:cNvPr id="4" name="Afbeelding 3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28942B92-83C2-AB47-4F3A-2DF0AB6CB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4" y="255592"/>
            <a:ext cx="7128175" cy="6479241"/>
          </a:xfrm>
          <a:prstGeom prst="rect">
            <a:avLst/>
          </a:prstGeom>
        </p:spPr>
      </p:pic>
      <p:pic>
        <p:nvPicPr>
          <p:cNvPr id="6" name="Afbeelding 5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D5C049C1-DF02-948F-B99A-91BD764E0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97" y="201516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27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69C2994-48AC-00E8-CB49-44152297D749}"/>
              </a:ext>
            </a:extLst>
          </p:cNvPr>
          <p:cNvSpPr txBox="1"/>
          <p:nvPr/>
        </p:nvSpPr>
        <p:spPr>
          <a:xfrm>
            <a:off x="9266830" y="666560"/>
            <a:ext cx="358804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Signals</a:t>
            </a:r>
          </a:p>
        </p:txBody>
      </p:sp>
      <p:pic>
        <p:nvPicPr>
          <p:cNvPr id="6" name="Afbeelding 5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D5C049C1-DF02-948F-B99A-91BD764E0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97" y="201516"/>
            <a:ext cx="1453308" cy="1453308"/>
          </a:xfrm>
          <a:prstGeom prst="rect">
            <a:avLst/>
          </a:prstGeom>
        </p:spPr>
      </p:pic>
      <p:pic>
        <p:nvPicPr>
          <p:cNvPr id="7" name="Afbeelding 6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A1D12385-B7E2-D50A-F74C-1951234C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12" y="238370"/>
            <a:ext cx="5871276" cy="65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10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Redux in theory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75C502F8-E474-E041-695A-BF7157615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94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000"/>
              <a:t>Redux is a technology to hold a “</a:t>
            </a:r>
            <a:r>
              <a:rPr lang="en-US" sz="4000" err="1"/>
              <a:t>json</a:t>
            </a:r>
            <a:r>
              <a:rPr lang="en-US" sz="4000"/>
              <a:t> database” in memory. It is contained in a “Store” and works together with actions, reducers and effects.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69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477867D-DF69-2BAE-7360-21BCEF47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1" y="2028997"/>
            <a:ext cx="8223395" cy="44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2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11795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11200"/>
              <a:t>A store consists out of “slices” which is similar to a top-level property of a JSON object.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3F6A90C6-67EE-2867-DD03-67A7E504E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3428999"/>
            <a:ext cx="6933438" cy="2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01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11795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11200"/>
              <a:t>A slice of data contains all relevant data to its parent and can become quite a large JSON object. 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7" name="Afbeelding 6" descr="Afbeelding met tekst, schermopname, Lettertype, flashgeheugen&#10;&#10;Automatisch gegenereerde beschrijving">
            <a:extLst>
              <a:ext uri="{FF2B5EF4-FFF2-40B4-BE49-F238E27FC236}">
                <a16:creationId xmlns:a16="http://schemas.microsoft.com/office/drawing/2014/main" id="{EA7BD968-879B-5305-4BDE-7FEEAD1DD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85" y="3288846"/>
            <a:ext cx="6370864" cy="31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93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3847338" cy="4445281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000"/>
              <a:t>A redux store used in a real-world application.</a:t>
            </a:r>
            <a:br>
              <a:rPr lang="en-US" sz="3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0E72E52-D438-6ECC-1E98-88E559A9F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975" y="1251720"/>
            <a:ext cx="6285231" cy="5312365"/>
          </a:xfrm>
          <a:prstGeom prst="rect">
            <a:avLst/>
          </a:prstGeom>
        </p:spPr>
      </p:pic>
      <p:pic>
        <p:nvPicPr>
          <p:cNvPr id="9" name="Afbeelding 8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6514FBFC-8BF4-711F-8EAC-039C4351B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7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11795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9600"/>
              <a:t>A user always start with DOM interaction at the component, which will then dispatch an action to Redux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Action</a:t>
            </a:r>
            <a:endParaRPr lang="en-NL" sz="3200" b="1">
              <a:solidFill>
                <a:srgbClr val="13669E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0CD48E1-6DD3-6649-8EDD-43A3C7B96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89" y="3066571"/>
            <a:ext cx="6848746" cy="35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2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Understanding what is state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21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3892568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5900"/>
              <a:t>An action is a blueprint of the information that will be send to the reducer. It has one compulsory property: “type” it’s used as string where reducers listen for.</a:t>
            </a:r>
          </a:p>
          <a:p>
            <a:pPr algn="l">
              <a:lnSpc>
                <a:spcPct val="150000"/>
              </a:lnSpc>
            </a:pPr>
            <a:r>
              <a:rPr lang="en-US" sz="5900"/>
              <a:t> </a:t>
            </a:r>
          </a:p>
          <a:p>
            <a:pPr marL="1371600" indent="-1371600" algn="l">
              <a:lnSpc>
                <a:spcPct val="150000"/>
              </a:lnSpc>
              <a:buFont typeface="+mj-lt"/>
              <a:buAutoNum type="arabicPeriod"/>
            </a:pPr>
            <a:r>
              <a:rPr lang="en-US" sz="5900"/>
              <a:t>It is immutable</a:t>
            </a:r>
          </a:p>
          <a:p>
            <a:pPr marL="1371600" indent="-1371600" algn="l">
              <a:lnSpc>
                <a:spcPct val="150000"/>
              </a:lnSpc>
              <a:buFont typeface="+mj-lt"/>
              <a:buAutoNum type="arabicPeriod"/>
            </a:pPr>
            <a:r>
              <a:rPr lang="en-US" sz="5900"/>
              <a:t>It can be listened to by multiple reducers, but it really shouldn’t.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Action</a:t>
            </a:r>
            <a:endParaRPr lang="en-NL" sz="3200" b="1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250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800"/>
              <a:t>We will take a look at 2 examples of the bare minimum of an action with one piece of data being sent to the reducer.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32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433D954-0DE7-350A-08E0-8DF406FB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822" y="1324325"/>
            <a:ext cx="9228620" cy="89923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B168813-2738-2D8A-463A-EFE62B3A4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194" y="4569720"/>
            <a:ext cx="9388654" cy="708721"/>
          </a:xfrm>
          <a:prstGeom prst="rect">
            <a:avLst/>
          </a:prstGeom>
        </p:spPr>
      </p:pic>
      <p:pic>
        <p:nvPicPr>
          <p:cNvPr id="7" name="Afbeelding 6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F3B3A0DD-45E5-428A-892A-2C8BEAEF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8" y="4197427"/>
            <a:ext cx="1453308" cy="1453308"/>
          </a:xfrm>
          <a:prstGeom prst="rect">
            <a:avLst/>
          </a:prstGeom>
        </p:spPr>
      </p:pic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42" y="1207265"/>
            <a:ext cx="1303360" cy="11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99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1179566"/>
          </a:xfrm>
        </p:spPr>
        <p:txBody>
          <a:bodyPr>
            <a:normAutofit fontScale="2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9600"/>
              <a:t>A reducer handles the business logic of your state. The action being dispatched contains the data.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Reducer</a:t>
            </a:r>
            <a:endParaRPr lang="en-NL" sz="3200" b="1">
              <a:solidFill>
                <a:srgbClr val="13669E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6408740-98D1-953C-DEF4-53A96699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3102724"/>
            <a:ext cx="6372673" cy="34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9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5100"/>
              <a:t>A reducer always has these parts: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5100"/>
              <a:t>Initial state when the reducer is constructed.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5100"/>
              <a:t>A “switch” like decision tree.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5100"/>
              <a:t>Business logic which data to save per action.</a:t>
            </a:r>
          </a:p>
          <a:p>
            <a:pPr algn="l">
              <a:lnSpc>
                <a:spcPct val="150000"/>
              </a:lnSpc>
            </a:pP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Reducer</a:t>
            </a:r>
            <a:endParaRPr lang="en-NL" sz="3200" b="1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8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D74F15C-BECD-967E-E815-80427BF8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7" y="99920"/>
            <a:ext cx="8299182" cy="66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74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63309D-183B-BC39-DEB4-0B15EA39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94" y="218465"/>
            <a:ext cx="7271607" cy="6540384"/>
          </a:xfrm>
          <a:prstGeom prst="rect">
            <a:avLst/>
          </a:prstGeom>
        </p:spPr>
      </p:pic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5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500"/>
              <a:t>A reducer has a few characteristics that we have to keep in mind.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The </a:t>
            </a:r>
            <a:r>
              <a:rPr lang="en-US" sz="4500" b="1"/>
              <a:t>state is immutable</a:t>
            </a:r>
            <a:r>
              <a:rPr lang="en-US" sz="4500"/>
              <a:t> and needs a deep copy prior modifying it. Redux-toolkit uses </a:t>
            </a:r>
            <a:r>
              <a:rPr lang="en-US" sz="4500" i="1"/>
              <a:t>'</a:t>
            </a:r>
            <a:r>
              <a:rPr lang="en-US" sz="4500" i="1" err="1"/>
              <a:t>immer</a:t>
            </a:r>
            <a:r>
              <a:rPr lang="en-US" sz="4500" i="1"/>
              <a:t>' </a:t>
            </a:r>
            <a:r>
              <a:rPr lang="en-US" sz="4500"/>
              <a:t>for this.</a:t>
            </a:r>
            <a:endParaRPr lang="en-US" sz="4500">
              <a:cs typeface="Calibri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500"/>
              <a:t>It’s considered best practice to keep logic as small as possible.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Reducer</a:t>
            </a:r>
            <a:endParaRPr lang="en-NL" sz="3200" b="1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09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11795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/>
              <a:t>Redux works with subscribers, once the data is updated, the component will be notified and </a:t>
            </a:r>
            <a:r>
              <a:rPr lang="en-US" err="1"/>
              <a:t>rerenderd</a:t>
            </a:r>
            <a:r>
              <a:rPr lang="en-US"/>
              <a:t>. This makes it a reactive programming concept.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State and </a:t>
            </a:r>
            <a:r>
              <a:rPr lang="en-US" sz="3200" b="1">
                <a:solidFill>
                  <a:srgbClr val="13669E"/>
                </a:solidFill>
              </a:rPr>
              <a:t>Selectors</a:t>
            </a:r>
            <a:endParaRPr lang="en-NL" sz="3200" b="1">
              <a:solidFill>
                <a:srgbClr val="13669E"/>
              </a:solidFill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D4AB51D-88C2-F11B-2753-6C186498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3199718"/>
            <a:ext cx="6550499" cy="337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2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500"/>
              <a:t>A component can interact with the store in 2 ways.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/>
              <a:t>Selector, it gets data from the store as subscription.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/>
              <a:t>Dispatch, it dispatches an action which will be handled by the reducer.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Selectors </a:t>
            </a:r>
            <a:r>
              <a:rPr lang="en-US" sz="3200">
                <a:solidFill>
                  <a:srgbClr val="13669E"/>
                </a:solidFill>
              </a:rPr>
              <a:t>and </a:t>
            </a:r>
            <a:r>
              <a:rPr lang="en-US" sz="3200" b="1">
                <a:solidFill>
                  <a:srgbClr val="13669E"/>
                </a:solidFill>
              </a:rPr>
              <a:t>dispatchers</a:t>
            </a:r>
            <a:endParaRPr lang="en-NL" sz="3200" b="1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782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/>
              <a:t>State is the current “data in memory” of the application.</a:t>
            </a:r>
            <a:endParaRPr lang="en-US" sz="3600"/>
          </a:p>
          <a:p>
            <a:pPr algn="l">
              <a:lnSpc>
                <a:spcPct val="150000"/>
              </a:lnSpc>
            </a:pPr>
            <a:r>
              <a:rPr lang="en-US" sz="3200"/>
              <a:t>It contains all the data that enables the application to function properly and render its view.</a:t>
            </a:r>
            <a:br>
              <a:rPr lang="en-US" sz="3600"/>
            </a:br>
            <a:endParaRPr lang="en-US" sz="36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378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852CCEDC-7559-90D2-872A-498EE1585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1" y="113431"/>
            <a:ext cx="9272309" cy="667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3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DDECCD02-A685-B637-1B96-F1A66B937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94" y="132203"/>
            <a:ext cx="6447800" cy="656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3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800"/>
              <a:t>Redux supports </a:t>
            </a:r>
            <a:r>
              <a:rPr lang="en-US" sz="2800" i="1"/>
              <a:t>side-effects</a:t>
            </a:r>
            <a:r>
              <a:rPr lang="en-US" sz="2800"/>
              <a:t> by using effects. It enables developers to fetch data when an action is called.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</a:t>
            </a:r>
            <a:r>
              <a:rPr lang="en-US" sz="3200" b="1">
                <a:solidFill>
                  <a:srgbClr val="13669E"/>
                </a:solidFill>
              </a:rPr>
              <a:t>Effects</a:t>
            </a:r>
            <a:endParaRPr lang="en-NL" sz="3200" b="1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1B436358-4B34-9582-EA63-5F0C33CB0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2" y="3376899"/>
            <a:ext cx="6136510" cy="323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9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000"/>
              <a:t>Redux accepts middleware which intercepts an action before it reaches the reducer. The middleware can then send out actions to inform the store of the new state.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Middleware / Effects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81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000"/>
              <a:t>Common side effect </a:t>
            </a:r>
            <a:r>
              <a:rPr lang="en-US" sz="4000" err="1"/>
              <a:t>middlewares</a:t>
            </a:r>
            <a:r>
              <a:rPr lang="en-US" sz="4000"/>
              <a:t> are: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/>
              <a:t>Redux-</a:t>
            </a:r>
            <a:r>
              <a:rPr lang="en-US" sz="4000" err="1"/>
              <a:t>thunk</a:t>
            </a:r>
            <a:r>
              <a:rPr lang="en-US" sz="4000"/>
              <a:t>, Redux-saga, Redux-observable for React.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 err="1"/>
              <a:t>NgRx</a:t>
            </a:r>
            <a:r>
              <a:rPr lang="en-US" sz="4000"/>
              <a:t> </a:t>
            </a:r>
            <a:r>
              <a:rPr lang="en-US" sz="4000" i="1"/>
              <a:t>effect </a:t>
            </a:r>
            <a:r>
              <a:rPr lang="en-US" sz="4000"/>
              <a:t>for Angular.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Middleware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43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F751708-29CF-98BE-3C88-36D4C7975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699" y="167527"/>
            <a:ext cx="5507369" cy="5632853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611C1375-9891-0FD0-8A3C-7D41B0D60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962" y="2179722"/>
            <a:ext cx="7192135" cy="317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53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1000"/>
            </a:br>
            <a:br>
              <a:rPr lang="en-US" sz="1000"/>
            </a:br>
            <a:br>
              <a:rPr lang="en-US" sz="1000"/>
            </a:br>
            <a:endParaRPr lang="en-US" sz="10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BBCEFB7-8E0A-512C-AD37-59DAD598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6" y="218465"/>
            <a:ext cx="5213622" cy="594547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BED0813D-EA5D-E6C6-F04E-60745925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456" y="2388246"/>
            <a:ext cx="7254551" cy="377569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141AA0B-570A-2CA5-B0AA-FF446939BCA4}"/>
              </a:ext>
            </a:extLst>
          </p:cNvPr>
          <p:cNvSpPr txBox="1"/>
          <p:nvPr/>
        </p:nvSpPr>
        <p:spPr>
          <a:xfrm>
            <a:off x="1592386" y="1475154"/>
            <a:ext cx="932959" cy="261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100" err="1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placeOrder</a:t>
            </a:r>
            <a:endParaRPr lang="nl-NL" sz="1100">
              <a:solidFill>
                <a:srgbClr val="FFFFFF"/>
              </a:solidFill>
              <a:latin typeface="Times New Roman"/>
              <a:ea typeface="Calibri"/>
              <a:cs typeface="Calibri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15AC766-33F7-39B2-4C58-BD1F925BDD88}"/>
              </a:ext>
            </a:extLst>
          </p:cNvPr>
          <p:cNvSpPr txBox="1"/>
          <p:nvPr/>
        </p:nvSpPr>
        <p:spPr>
          <a:xfrm>
            <a:off x="898770" y="1674820"/>
            <a:ext cx="1466590" cy="2462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000" err="1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Place</a:t>
            </a:r>
            <a:r>
              <a:rPr lang="nl-NL" sz="1000">
                <a:solidFill>
                  <a:srgbClr val="FFFFFF"/>
                </a:solidFill>
                <a:latin typeface="Times New Roman"/>
                <a:ea typeface="Calibri"/>
                <a:cs typeface="Calibri"/>
              </a:rPr>
              <a:t> order</a:t>
            </a:r>
          </a:p>
        </p:txBody>
      </p:sp>
    </p:spTree>
    <p:extLst>
      <p:ext uri="{BB962C8B-B14F-4D97-AF65-F5344CB8AC3E}">
        <p14:creationId xmlns:p14="http://schemas.microsoft.com/office/powerpoint/2010/main" val="33294367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4000"/>
              <a:t>Effects are a resilient way fetching data and will then be available in the store.</a:t>
            </a: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/>
              <a:t>An effect usually contains 3 states: loading, success, failure.</a:t>
            </a:r>
            <a:endParaRPr lang="en-US" sz="4000">
              <a:cs typeface="Calibri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</a:pPr>
            <a:r>
              <a:rPr lang="en-US" sz="4000"/>
              <a:t>For separation of concerns, you could extract your fetching into a </a:t>
            </a:r>
            <a:r>
              <a:rPr lang="en-US" sz="4000" b="1"/>
              <a:t>Service </a:t>
            </a:r>
            <a:r>
              <a:rPr lang="en-US" sz="4000"/>
              <a:t>or custom hook.</a:t>
            </a:r>
            <a:br>
              <a:rPr lang="en-US" sz="4000"/>
            </a:b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Redux in theory: Middleware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7610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Redux in practice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590AFD1-82DB-C9F9-86F9-EA6C02181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61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13669E"/>
                </a:solidFill>
              </a:rPr>
              <a:t>Zustand</a:t>
            </a:r>
            <a:endParaRPr lang="en-NL" err="1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C224F64-EB59-70DF-02E8-DDBC5350D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/>
              <a:t>Every component-based frontend framework contains a basic way to pass state between components. Let’s look at an example.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5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39476F88-94CB-E15D-B62C-DA28EA88E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F69C2994-48AC-00E8-CB49-44152297D749}"/>
              </a:ext>
            </a:extLst>
          </p:cNvPr>
          <p:cNvSpPr txBox="1"/>
          <p:nvPr/>
        </p:nvSpPr>
        <p:spPr>
          <a:xfrm>
            <a:off x="8604080" y="666560"/>
            <a:ext cx="469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</a:rPr>
              <a:t>Zustand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F240E89-A726-AF46-DCAF-3A8BDA4462BD}"/>
              </a:ext>
            </a:extLst>
          </p:cNvPr>
          <p:cNvSpPr txBox="1"/>
          <p:nvPr/>
        </p:nvSpPr>
        <p:spPr>
          <a:xfrm>
            <a:off x="381137" y="666560"/>
            <a:ext cx="4694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93738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rgbClr val="13669E"/>
                </a:solidFill>
              </a:rPr>
              <a:t>SignalStore</a:t>
            </a:r>
            <a:endParaRPr lang="en-NL" err="1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Afbeelding 3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24DFB312-6A05-6D89-CDDE-CC21B4FC5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185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4000"/>
              <a:t>Lightweight</a:t>
            </a:r>
            <a:endParaRPr lang="en-US" sz="3600"/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/>
              <a:t>Reusability</a:t>
            </a:r>
            <a:endParaRPr lang="en-US" sz="3600">
              <a:cs typeface="Calibri"/>
            </a:endParaRPr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>
                <a:cs typeface="Calibri"/>
              </a:rPr>
              <a:t>Scalable</a:t>
            </a:r>
            <a:endParaRPr lang="en-US" sz="3600"/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/>
              <a:t>Clean code</a:t>
            </a:r>
            <a:endParaRPr lang="en-US" sz="3600">
              <a:cs typeface="Calibri"/>
            </a:endParaRPr>
          </a:p>
          <a:p>
            <a:pPr marL="571500" indent="-571500" algn="l">
              <a:lnSpc>
                <a:spcPct val="150000"/>
              </a:lnSpc>
              <a:buChar char="•"/>
            </a:pPr>
            <a:r>
              <a:rPr lang="en-US" sz="3600"/>
              <a:t>New features: entity-package, </a:t>
            </a:r>
            <a:r>
              <a:rPr lang="en-US" sz="3600" err="1"/>
              <a:t>RxJS</a:t>
            </a:r>
            <a:r>
              <a:rPr lang="en-US" sz="3600"/>
              <a:t>-interop </a:t>
            </a:r>
            <a:br>
              <a:rPr lang="en-US" sz="3600"/>
            </a:br>
            <a:br>
              <a:rPr lang="en-US" sz="3600"/>
            </a:br>
            <a:endParaRPr lang="en-US" sz="36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err="1">
                <a:solidFill>
                  <a:srgbClr val="13669E"/>
                </a:solidFill>
              </a:rPr>
              <a:t>SignalStore</a:t>
            </a:r>
            <a:r>
              <a:rPr lang="en-US" sz="3200">
                <a:solidFill>
                  <a:srgbClr val="13669E"/>
                </a:solidFill>
              </a:rPr>
              <a:t>: What and Why?</a:t>
            </a:r>
            <a:endParaRPr lang="nl-NL" err="1"/>
          </a:p>
        </p:txBody>
      </p:sp>
      <p:pic>
        <p:nvPicPr>
          <p:cNvPr id="8" name="Afbeelding 7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780A9C15-F47F-7CE0-D5C0-69EC0AE97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854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8"/>
            <a:ext cx="10460736" cy="4090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4000" err="1">
                <a:solidFill>
                  <a:srgbClr val="000000"/>
                </a:solidFill>
                <a:ea typeface="+mn-lt"/>
                <a:cs typeface="+mn-lt"/>
              </a:rPr>
              <a:t>npm</a:t>
            </a:r>
            <a:r>
              <a:rPr lang="en-US" sz="4000">
                <a:solidFill>
                  <a:srgbClr val="000000"/>
                </a:solidFill>
                <a:ea typeface="+mn-lt"/>
                <a:cs typeface="+mn-lt"/>
              </a:rPr>
              <a:t> install @ngrx/signals</a:t>
            </a:r>
            <a:endParaRPr lang="en-US" sz="3600">
              <a:cs typeface="Calibri"/>
            </a:endParaRPr>
          </a:p>
          <a:p>
            <a:pPr algn="l">
              <a:lnSpc>
                <a:spcPct val="150000"/>
              </a:lnSpc>
            </a:pPr>
            <a:br>
              <a:rPr lang="en-US" sz="3600"/>
            </a:br>
            <a:endParaRPr lang="en-US" sz="360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err="1">
                <a:solidFill>
                  <a:srgbClr val="13669E"/>
                </a:solidFill>
              </a:rPr>
              <a:t>SignalStore</a:t>
            </a:r>
            <a:r>
              <a:rPr lang="en-US" sz="3200">
                <a:solidFill>
                  <a:srgbClr val="13669E"/>
                </a:solidFill>
              </a:rPr>
              <a:t>: How?</a:t>
            </a:r>
            <a:endParaRPr lang="nl-NL" err="1"/>
          </a:p>
        </p:txBody>
      </p:sp>
      <p:pic>
        <p:nvPicPr>
          <p:cNvPr id="8" name="Afbeelding 7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780A9C15-F47F-7CE0-D5C0-69EC0AE97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6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8" name="Afbeelding 7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5453236F-9886-5712-8DD2-3F1FDCA0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3" y="545430"/>
            <a:ext cx="5110883" cy="4520960"/>
          </a:xfrm>
          <a:prstGeom prst="rect">
            <a:avLst/>
          </a:prstGeom>
        </p:spPr>
      </p:pic>
      <p:pic>
        <p:nvPicPr>
          <p:cNvPr id="9" name="Afbeelding 8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1B8F40AC-A0C2-5221-8776-F7C2C308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089" y="2375390"/>
            <a:ext cx="6392955" cy="3642426"/>
          </a:xfrm>
          <a:prstGeom prst="rect">
            <a:avLst/>
          </a:prstGeom>
        </p:spPr>
      </p:pic>
      <p:pic>
        <p:nvPicPr>
          <p:cNvPr id="10" name="Afbeelding 9" descr="Afbeelding met tekst, Lettertype, Graphics, grafische vormgeving&#10;&#10;Automatisch gegenereerde beschrijving">
            <a:extLst>
              <a:ext uri="{FF2B5EF4-FFF2-40B4-BE49-F238E27FC236}">
                <a16:creationId xmlns:a16="http://schemas.microsoft.com/office/drawing/2014/main" id="{1B5267E0-BCE2-8D4E-D7BF-164C75119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125" y="3259790"/>
            <a:ext cx="2466713" cy="372036"/>
          </a:xfrm>
          <a:prstGeom prst="rect">
            <a:avLst/>
          </a:prstGeom>
        </p:spPr>
      </p:pic>
      <p:sp>
        <p:nvSpPr>
          <p:cNvPr id="2" name="Ster: 7 punten 1">
            <a:extLst>
              <a:ext uri="{FF2B5EF4-FFF2-40B4-BE49-F238E27FC236}">
                <a16:creationId xmlns:a16="http://schemas.microsoft.com/office/drawing/2014/main" id="{A2A1F451-8E7A-A2C7-C3E4-95E6699BA27D}"/>
              </a:ext>
            </a:extLst>
          </p:cNvPr>
          <p:cNvSpPr/>
          <p:nvPr/>
        </p:nvSpPr>
        <p:spPr>
          <a:xfrm>
            <a:off x="9546523" y="4160637"/>
            <a:ext cx="2347629" cy="2358836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b="1" err="1">
                <a:solidFill>
                  <a:schemeClr val="tx1"/>
                </a:solidFill>
                <a:cs typeface="Calibri"/>
              </a:rPr>
              <a:t>patchState</a:t>
            </a:r>
            <a:endParaRPr lang="nl-NL" err="1">
              <a:solidFill>
                <a:schemeClr val="tx1"/>
              </a:solidFill>
            </a:endParaRPr>
          </a:p>
          <a:p>
            <a:pPr algn="ctr"/>
            <a:r>
              <a:rPr lang="nl-NL" sz="1600">
                <a:solidFill>
                  <a:schemeClr val="tx1"/>
                </a:solidFill>
                <a:cs typeface="Calibri"/>
              </a:rPr>
              <a:t>= </a:t>
            </a:r>
            <a:endParaRPr lang="nl-NL">
              <a:solidFill>
                <a:schemeClr val="tx1"/>
              </a:solidFill>
            </a:endParaRPr>
          </a:p>
          <a:p>
            <a:pPr algn="ctr"/>
            <a:r>
              <a:rPr lang="nl-NL" sz="1600" b="1" err="1">
                <a:solidFill>
                  <a:schemeClr val="tx1"/>
                </a:solidFill>
                <a:cs typeface="Calibri"/>
              </a:rPr>
              <a:t>Reducer</a:t>
            </a:r>
            <a:endParaRPr lang="nl-NL" sz="16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7" name="Afbeelding 6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BFD96DE5-F70E-7625-A599-A911D6B8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75" y="1435723"/>
            <a:ext cx="5970414" cy="4874933"/>
          </a:xfrm>
          <a:prstGeom prst="rect">
            <a:avLst/>
          </a:prstGeom>
        </p:spPr>
      </p:pic>
      <p:sp>
        <p:nvSpPr>
          <p:cNvPr id="2" name="Ster: 7 punten 1">
            <a:extLst>
              <a:ext uri="{FF2B5EF4-FFF2-40B4-BE49-F238E27FC236}">
                <a16:creationId xmlns:a16="http://schemas.microsoft.com/office/drawing/2014/main" id="{1F330C7A-C19E-D64E-131E-000AEEEC9E5D}"/>
              </a:ext>
            </a:extLst>
          </p:cNvPr>
          <p:cNvSpPr/>
          <p:nvPr/>
        </p:nvSpPr>
        <p:spPr>
          <a:xfrm>
            <a:off x="8564073" y="3006984"/>
            <a:ext cx="2695012" cy="2482102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600" b="1">
                <a:solidFill>
                  <a:schemeClr val="tx1"/>
                </a:solidFill>
                <a:cs typeface="Calibri"/>
              </a:rPr>
              <a:t>No Actions(!)</a:t>
            </a:r>
          </a:p>
          <a:p>
            <a:pPr algn="ctr"/>
            <a:r>
              <a:rPr lang="nl-NL" sz="1600" b="1">
                <a:solidFill>
                  <a:schemeClr val="tx1"/>
                </a:solidFill>
                <a:cs typeface="Calibri"/>
              </a:rPr>
              <a:t> </a:t>
            </a:r>
            <a:r>
              <a:rPr lang="nl-NL" sz="1600" b="1" err="1">
                <a:solidFill>
                  <a:schemeClr val="tx1"/>
                </a:solidFill>
                <a:cs typeface="Calibri"/>
              </a:rPr>
              <a:t>needed</a:t>
            </a:r>
            <a:r>
              <a:rPr lang="nl-NL" sz="1600" b="1">
                <a:solidFill>
                  <a:schemeClr val="tx1"/>
                </a:solidFill>
                <a:cs typeface="Calibri"/>
              </a:rPr>
              <a:t> </a:t>
            </a:r>
            <a:r>
              <a:rPr lang="nl-NL" sz="1600" b="1" err="1">
                <a:solidFill>
                  <a:schemeClr val="tx1"/>
                </a:solidFill>
                <a:cs typeface="Calibri"/>
              </a:rPr>
              <a:t>anymore</a:t>
            </a:r>
            <a:endParaRPr lang="nl-NL" sz="16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4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6" name="Afbeelding 5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53383241-374B-0170-FB02-9D03C99C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071" y="856130"/>
            <a:ext cx="5527416" cy="536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908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6" name="Afbeelding 5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2F7D6EDC-A5AE-DDCF-E359-2FBAF934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658" y="1371600"/>
            <a:ext cx="5998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17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2" name="Afbeelding 1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01E3AF8A-738E-B0A8-A155-AEB45D3A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856" y="379880"/>
            <a:ext cx="5936701" cy="6120652"/>
          </a:xfrm>
          <a:prstGeom prst="rect">
            <a:avLst/>
          </a:prstGeom>
        </p:spPr>
      </p:pic>
      <p:sp>
        <p:nvSpPr>
          <p:cNvPr id="7" name="Ster: 7 punten 6">
            <a:extLst>
              <a:ext uri="{FF2B5EF4-FFF2-40B4-BE49-F238E27FC236}">
                <a16:creationId xmlns:a16="http://schemas.microsoft.com/office/drawing/2014/main" id="{75FA81AD-2628-8B71-4D89-9084A21CC503}"/>
              </a:ext>
            </a:extLst>
          </p:cNvPr>
          <p:cNvSpPr/>
          <p:nvPr/>
        </p:nvSpPr>
        <p:spPr>
          <a:xfrm>
            <a:off x="8822623" y="1683160"/>
            <a:ext cx="2347629" cy="2358836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l-NL" sz="1600" b="1" err="1">
                <a:solidFill>
                  <a:schemeClr val="tx1"/>
                </a:solidFill>
                <a:cs typeface="Calibri"/>
              </a:rPr>
              <a:t>WithMethod</a:t>
            </a:r>
            <a:r>
              <a:rPr lang="nl-NL" sz="1600">
                <a:solidFill>
                  <a:schemeClr val="tx1"/>
                </a:solidFill>
                <a:cs typeface="Calibri"/>
              </a:rPr>
              <a:t> = </a:t>
            </a:r>
          </a:p>
          <a:p>
            <a:pPr algn="ctr"/>
            <a:r>
              <a:rPr lang="nl-NL" sz="1600" b="1" err="1">
                <a:solidFill>
                  <a:schemeClr val="tx1"/>
                </a:solidFill>
                <a:cs typeface="Calibri"/>
              </a:rPr>
              <a:t>Effects</a:t>
            </a:r>
            <a:endParaRPr lang="nl-NL" sz="16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07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pic>
        <p:nvPicPr>
          <p:cNvPr id="6" name="Afbeelding 5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E6CB233-79F7-B33C-4DD3-59C524893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401" y="1371600"/>
            <a:ext cx="5827197" cy="4775947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F6070EE-F2B6-BF9D-D2B0-35510C5DEF3B}"/>
              </a:ext>
            </a:extLst>
          </p:cNvPr>
          <p:cNvSpPr txBox="1"/>
          <p:nvPr/>
        </p:nvSpPr>
        <p:spPr>
          <a:xfrm>
            <a:off x="3115235" y="773205"/>
            <a:ext cx="58360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300">
                <a:solidFill>
                  <a:srgbClr val="FFFFFF"/>
                </a:solidFill>
              </a:rPr>
              <a:t>Reading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data </a:t>
            </a:r>
            <a:r>
              <a:rPr lang="nl-NL" sz="2300" err="1">
                <a:solidFill>
                  <a:srgbClr val="FFFFFF"/>
                </a:solidFill>
              </a:rPr>
              <a:t>from</a:t>
            </a:r>
            <a:r>
              <a:rPr lang="nl-NL" sz="2300">
                <a:solidFill>
                  <a:srgbClr val="FFFFFF"/>
                </a:solidFill>
              </a:rPr>
              <a:t>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store </a:t>
            </a:r>
            <a:r>
              <a:rPr lang="nl-NL" sz="2300" err="1">
                <a:solidFill>
                  <a:srgbClr val="FFFFFF"/>
                </a:solidFill>
              </a:rPr>
              <a:t>withComputed</a:t>
            </a:r>
            <a:endParaRPr lang="nl-NL" err="1"/>
          </a:p>
          <a:p>
            <a:pPr algn="l"/>
            <a:endParaRPr lang="nl-NL">
              <a:cs typeface="Calibri"/>
            </a:endParaRPr>
          </a:p>
        </p:txBody>
      </p:sp>
      <p:sp>
        <p:nvSpPr>
          <p:cNvPr id="4" name="Ster: 7 punten 3">
            <a:extLst>
              <a:ext uri="{FF2B5EF4-FFF2-40B4-BE49-F238E27FC236}">
                <a16:creationId xmlns:a16="http://schemas.microsoft.com/office/drawing/2014/main" id="{B6224324-600B-F941-495C-4D1277D3F356}"/>
              </a:ext>
            </a:extLst>
          </p:cNvPr>
          <p:cNvSpPr/>
          <p:nvPr/>
        </p:nvSpPr>
        <p:spPr>
          <a:xfrm>
            <a:off x="8544535" y="2518522"/>
            <a:ext cx="2695012" cy="2482102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err="1">
                <a:solidFill>
                  <a:schemeClr val="tx1"/>
                </a:solidFill>
                <a:cs typeface="Calibri"/>
              </a:rPr>
              <a:t>WithComputed</a:t>
            </a:r>
            <a:r>
              <a:rPr lang="nl-NL" sz="1600">
                <a:solidFill>
                  <a:schemeClr val="tx1"/>
                </a:solidFill>
                <a:cs typeface="Calibri"/>
              </a:rPr>
              <a:t> =</a:t>
            </a:r>
          </a:p>
          <a:p>
            <a:pPr algn="ctr"/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Selector</a:t>
            </a:r>
            <a:endParaRPr lang="nl-NL" sz="1600" b="1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9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/>
              <a:t>React: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10" name="Afbeelding 9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52B866AD-C9F0-50AC-1187-A4D755DDE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7" y="2719010"/>
            <a:ext cx="10005963" cy="3959376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4574B41D-4466-37AF-E922-FF9D126AA4FA}"/>
              </a:ext>
            </a:extLst>
          </p:cNvPr>
          <p:cNvSpPr/>
          <p:nvPr/>
        </p:nvSpPr>
        <p:spPr>
          <a:xfrm>
            <a:off x="4327383" y="2114186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Country state and function gets send to child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5ADAC86A-8072-33D3-65C5-BF81D2317064}"/>
              </a:ext>
            </a:extLst>
          </p:cNvPr>
          <p:cNvSpPr/>
          <p:nvPr/>
        </p:nvSpPr>
        <p:spPr>
          <a:xfrm>
            <a:off x="9139146" y="5271875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gets called in child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E87279D-EFDB-8632-4477-687B83AA1AE5}"/>
              </a:ext>
            </a:extLst>
          </p:cNvPr>
          <p:cNvSpPr/>
          <p:nvPr/>
        </p:nvSpPr>
        <p:spPr>
          <a:xfrm>
            <a:off x="4220774" y="6153251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returns to parent “execution context”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8D28247-49E4-56F6-0563-05ADE8E804D9}"/>
              </a:ext>
            </a:extLst>
          </p:cNvPr>
          <p:cNvSpPr/>
          <p:nvPr/>
        </p:nvSpPr>
        <p:spPr>
          <a:xfrm>
            <a:off x="1088323" y="5210701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is executed and updates country state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134DE53C-6447-375B-0BD5-526EB0D25E60}"/>
              </a:ext>
            </a:extLst>
          </p:cNvPr>
          <p:cNvSpPr/>
          <p:nvPr/>
        </p:nvSpPr>
        <p:spPr>
          <a:xfrm>
            <a:off x="7362733" y="2114185"/>
            <a:ext cx="2818915" cy="891103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Country state and functions gets send down to child the second time</a:t>
            </a:r>
          </a:p>
        </p:txBody>
      </p:sp>
      <p:pic>
        <p:nvPicPr>
          <p:cNvPr id="12" name="Afbeelding 11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0590E63D-7E62-D612-C219-3C069438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F6070EE-F2B6-BF9D-D2B0-35510C5DEF3B}"/>
              </a:ext>
            </a:extLst>
          </p:cNvPr>
          <p:cNvSpPr txBox="1"/>
          <p:nvPr/>
        </p:nvSpPr>
        <p:spPr>
          <a:xfrm>
            <a:off x="3115235" y="773205"/>
            <a:ext cx="58360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300">
                <a:solidFill>
                  <a:srgbClr val="FFFFFF"/>
                </a:solidFill>
              </a:rPr>
              <a:t>Reading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data </a:t>
            </a:r>
            <a:r>
              <a:rPr lang="nl-NL" sz="2300" err="1">
                <a:solidFill>
                  <a:srgbClr val="FFFFFF"/>
                </a:solidFill>
              </a:rPr>
              <a:t>from</a:t>
            </a:r>
            <a:r>
              <a:rPr lang="nl-NL" sz="2300">
                <a:solidFill>
                  <a:srgbClr val="FFFFFF"/>
                </a:solidFill>
              </a:rPr>
              <a:t>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store </a:t>
            </a:r>
            <a:r>
              <a:rPr lang="nl-NL" sz="2300" err="1">
                <a:solidFill>
                  <a:srgbClr val="FFFFFF"/>
                </a:solidFill>
              </a:rPr>
              <a:t>withComputed</a:t>
            </a:r>
            <a:endParaRPr lang="nl-NL" err="1"/>
          </a:p>
          <a:p>
            <a:pPr algn="l"/>
            <a:endParaRPr lang="nl-NL">
              <a:cs typeface="Calibri"/>
            </a:endParaRPr>
          </a:p>
        </p:txBody>
      </p:sp>
      <p:pic>
        <p:nvPicPr>
          <p:cNvPr id="7" name="Afbeelding 6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10AD1551-89D3-8C24-E890-8978DE8E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653" y="1371600"/>
            <a:ext cx="5921752" cy="54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2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F6070EE-F2B6-BF9D-D2B0-35510C5DEF3B}"/>
              </a:ext>
            </a:extLst>
          </p:cNvPr>
          <p:cNvSpPr txBox="1"/>
          <p:nvPr/>
        </p:nvSpPr>
        <p:spPr>
          <a:xfrm>
            <a:off x="3115235" y="773205"/>
            <a:ext cx="58360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300">
                <a:solidFill>
                  <a:srgbClr val="FFFFFF"/>
                </a:solidFill>
              </a:rPr>
              <a:t>Reading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data </a:t>
            </a:r>
            <a:r>
              <a:rPr lang="nl-NL" sz="2300" err="1">
                <a:solidFill>
                  <a:srgbClr val="FFFFFF"/>
                </a:solidFill>
              </a:rPr>
              <a:t>from</a:t>
            </a:r>
            <a:r>
              <a:rPr lang="nl-NL" sz="2300">
                <a:solidFill>
                  <a:srgbClr val="FFFFFF"/>
                </a:solidFill>
              </a:rPr>
              <a:t> </a:t>
            </a:r>
            <a:r>
              <a:rPr lang="nl-NL" sz="2300" err="1">
                <a:solidFill>
                  <a:srgbClr val="FFFFFF"/>
                </a:solidFill>
              </a:rPr>
              <a:t>the</a:t>
            </a:r>
            <a:r>
              <a:rPr lang="nl-NL" sz="2300">
                <a:solidFill>
                  <a:srgbClr val="FFFFFF"/>
                </a:solidFill>
              </a:rPr>
              <a:t> store </a:t>
            </a:r>
            <a:r>
              <a:rPr lang="nl-NL" sz="2300" err="1">
                <a:solidFill>
                  <a:srgbClr val="FFFFFF"/>
                </a:solidFill>
              </a:rPr>
              <a:t>withComputed</a:t>
            </a:r>
            <a:endParaRPr lang="nl-NL" err="1"/>
          </a:p>
          <a:p>
            <a:pPr algn="l"/>
            <a:endParaRPr lang="nl-NL">
              <a:cs typeface="Calibri"/>
            </a:endParaRPr>
          </a:p>
        </p:txBody>
      </p:sp>
      <p:pic>
        <p:nvPicPr>
          <p:cNvPr id="4" name="Afbeelding 3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F592B7C9-E581-D063-E13C-9242FB9E1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675356"/>
            <a:ext cx="6096000" cy="35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28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C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1667162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62E56CC-BA19-6AB7-D11F-DAF849A4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5F6070EE-F2B6-BF9D-D2B0-35510C5DEF3B}"/>
              </a:ext>
            </a:extLst>
          </p:cNvPr>
          <p:cNvSpPr txBox="1"/>
          <p:nvPr/>
        </p:nvSpPr>
        <p:spPr>
          <a:xfrm>
            <a:off x="3115235" y="773205"/>
            <a:ext cx="5836022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300" err="1">
                <a:solidFill>
                  <a:srgbClr val="FFFFFF"/>
                </a:solidFill>
                <a:cs typeface="Calibri"/>
              </a:rPr>
              <a:t>SignalStoreFeature</a:t>
            </a:r>
          </a:p>
          <a:p>
            <a:pPr algn="l"/>
            <a:endParaRPr lang="nl-NL">
              <a:cs typeface="Calibri"/>
            </a:endParaRPr>
          </a:p>
        </p:txBody>
      </p:sp>
      <p:pic>
        <p:nvPicPr>
          <p:cNvPr id="6" name="Afbeelding 5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44E763A6-9FA7-4377-B0D5-339C0B6E2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85" y="1582958"/>
            <a:ext cx="6794592" cy="470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92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5497"/>
            <a:ext cx="9144000" cy="1023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13669E"/>
                </a:solidFill>
              </a:rPr>
              <a:t>Summary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7" name="Picture 6" descr="A picture containing bed, umbrella&#10;&#10;Description automatically generated">
            <a:extLst>
              <a:ext uri="{FF2B5EF4-FFF2-40B4-BE49-F238E27FC236}">
                <a16:creationId xmlns:a16="http://schemas.microsoft.com/office/drawing/2014/main" id="{7B3F4F0C-B76E-4AFB-9400-BCCE78ACF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8826"/>
            <a:ext cx="12192000" cy="1906324"/>
          </a:xfrm>
          <a:prstGeom prst="rect">
            <a:avLst/>
          </a:prstGeom>
        </p:spPr>
      </p:pic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26CC6E8-28F2-DA8C-EA6B-F6B628BB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8202" y="4472315"/>
            <a:ext cx="1792671" cy="20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4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2B34-80DF-3DB9-523C-3651F5B9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err="1">
                <a:solidFill>
                  <a:srgbClr val="13669E"/>
                </a:solidFill>
                <a:cs typeface="Calibri Light"/>
              </a:rPr>
              <a:t>Comparison</a:t>
            </a:r>
            <a:r>
              <a:rPr lang="nl-NL">
                <a:solidFill>
                  <a:srgbClr val="13669E"/>
                </a:solidFill>
                <a:cs typeface="Calibri Light"/>
              </a:rPr>
              <a:t> </a:t>
            </a:r>
            <a:r>
              <a:rPr lang="nl-NL" err="1">
                <a:solidFill>
                  <a:srgbClr val="13669E"/>
                </a:solidFill>
                <a:cs typeface="Calibri Light"/>
              </a:rPr>
              <a:t>React</a:t>
            </a:r>
            <a:r>
              <a:rPr lang="nl-NL">
                <a:solidFill>
                  <a:srgbClr val="13669E"/>
                </a:solidFill>
                <a:cs typeface="Calibri Light"/>
              </a:rPr>
              <a:t> </a:t>
            </a:r>
            <a:r>
              <a:rPr lang="nl-NL" err="1">
                <a:solidFill>
                  <a:srgbClr val="13669E"/>
                </a:solidFill>
                <a:cs typeface="Calibri Light"/>
              </a:rPr>
              <a:t>frameworks</a:t>
            </a:r>
            <a:endParaRPr lang="nl-NL">
              <a:solidFill>
                <a:srgbClr val="13669E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8861E7-FBBC-6F6A-F063-FB3FE4591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sz="2400" err="1">
                <a:solidFill>
                  <a:srgbClr val="13669E"/>
                </a:solidFill>
                <a:ea typeface="+mn-lt"/>
                <a:cs typeface="+mn-lt"/>
              </a:rPr>
              <a:t>React</a:t>
            </a:r>
            <a:r>
              <a:rPr lang="nl-NL" sz="2400">
                <a:solidFill>
                  <a:srgbClr val="13669E"/>
                </a:solidFill>
                <a:ea typeface="+mn-lt"/>
                <a:cs typeface="+mn-lt"/>
              </a:rPr>
              <a:t> API</a:t>
            </a:r>
            <a:r>
              <a:rPr lang="nl-NL" sz="2400">
                <a:ea typeface="+mn-lt"/>
                <a:cs typeface="+mn-lt"/>
              </a:rPr>
              <a:t>: For managing state </a:t>
            </a:r>
            <a:r>
              <a:rPr lang="nl-NL" sz="2400" err="1">
                <a:ea typeface="+mn-lt"/>
                <a:cs typeface="+mn-lt"/>
              </a:rPr>
              <a:t>within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individual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components</a:t>
            </a:r>
            <a:r>
              <a:rPr lang="nl-NL" sz="2400">
                <a:ea typeface="+mn-lt"/>
                <a:cs typeface="+mn-lt"/>
              </a:rPr>
              <a:t>, </a:t>
            </a:r>
            <a:r>
              <a:rPr lang="nl-NL" sz="2400" err="1">
                <a:ea typeface="+mn-lt"/>
                <a:cs typeface="+mn-lt"/>
              </a:rPr>
              <a:t>especially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if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simplicity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and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lightweightness</a:t>
            </a:r>
            <a:r>
              <a:rPr lang="nl-NL" sz="2400">
                <a:ea typeface="+mn-lt"/>
                <a:cs typeface="+mn-lt"/>
              </a:rPr>
              <a:t> are </a:t>
            </a:r>
            <a:r>
              <a:rPr lang="nl-NL" sz="2400" err="1">
                <a:ea typeface="+mn-lt"/>
                <a:cs typeface="+mn-lt"/>
              </a:rPr>
              <a:t>your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priorities</a:t>
            </a:r>
            <a:r>
              <a:rPr lang="nl-NL" sz="2400">
                <a:ea typeface="+mn-lt"/>
                <a:cs typeface="+mn-lt"/>
              </a:rPr>
              <a:t>.</a:t>
            </a:r>
            <a:br>
              <a:rPr lang="nl-NL" sz="2400">
                <a:ea typeface="+mn-lt"/>
                <a:cs typeface="+mn-lt"/>
              </a:rPr>
            </a:br>
            <a:endParaRPr lang="nl-NL" sz="2400">
              <a:cs typeface="Calibri"/>
            </a:endParaRPr>
          </a:p>
          <a:p>
            <a:r>
              <a:rPr lang="nl-NL" sz="2400">
                <a:solidFill>
                  <a:srgbClr val="13669E"/>
                </a:solidFill>
                <a:ea typeface="+mn-lt"/>
                <a:cs typeface="+mn-lt"/>
              </a:rPr>
              <a:t>Context API:</a:t>
            </a:r>
            <a:r>
              <a:rPr lang="nl-NL" sz="2400">
                <a:ea typeface="+mn-lt"/>
                <a:cs typeface="+mn-lt"/>
              </a:rPr>
              <a:t> For </a:t>
            </a:r>
            <a:r>
              <a:rPr lang="nl-NL" sz="2400" err="1">
                <a:ea typeface="+mn-lt"/>
                <a:cs typeface="+mn-lt"/>
              </a:rPr>
              <a:t>sharing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simple</a:t>
            </a:r>
            <a:r>
              <a:rPr lang="nl-NL" sz="2400">
                <a:ea typeface="+mn-lt"/>
                <a:cs typeface="+mn-lt"/>
              </a:rPr>
              <a:t> state </a:t>
            </a:r>
            <a:r>
              <a:rPr lang="nl-NL" sz="2400" err="1">
                <a:ea typeface="+mn-lt"/>
                <a:cs typeface="+mn-lt"/>
              </a:rPr>
              <a:t>between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related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components</a:t>
            </a:r>
            <a:r>
              <a:rPr lang="nl-NL" sz="2400">
                <a:ea typeface="+mn-lt"/>
                <a:cs typeface="+mn-lt"/>
              </a:rPr>
              <a:t>, </a:t>
            </a:r>
            <a:r>
              <a:rPr lang="nl-NL" sz="2400" err="1">
                <a:ea typeface="+mn-lt"/>
                <a:cs typeface="+mn-lt"/>
              </a:rPr>
              <a:t>especially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if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you're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already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familiar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with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React's</a:t>
            </a:r>
            <a:r>
              <a:rPr lang="nl-NL" sz="2400">
                <a:ea typeface="+mn-lt"/>
                <a:cs typeface="+mn-lt"/>
              </a:rPr>
              <a:t> Context API.</a:t>
            </a:r>
            <a:br>
              <a:rPr lang="nl-NL" sz="2400">
                <a:ea typeface="+mn-lt"/>
                <a:cs typeface="+mn-lt"/>
              </a:rPr>
            </a:br>
            <a:endParaRPr lang="nl-NL" sz="2400">
              <a:cs typeface="Calibri" panose="020F0502020204030204"/>
            </a:endParaRPr>
          </a:p>
          <a:p>
            <a:r>
              <a:rPr lang="nl-NL" sz="2400" err="1">
                <a:solidFill>
                  <a:srgbClr val="13669E"/>
                </a:solidFill>
                <a:ea typeface="+mn-lt"/>
                <a:cs typeface="+mn-lt"/>
              </a:rPr>
              <a:t>Zustand</a:t>
            </a:r>
            <a:r>
              <a:rPr lang="nl-NL" sz="2400">
                <a:solidFill>
                  <a:srgbClr val="13669E"/>
                </a:solidFill>
                <a:ea typeface="+mn-lt"/>
                <a:cs typeface="+mn-lt"/>
              </a:rPr>
              <a:t>:</a:t>
            </a:r>
            <a:r>
              <a:rPr lang="nl-NL" sz="2400">
                <a:ea typeface="+mn-lt"/>
                <a:cs typeface="+mn-lt"/>
              </a:rPr>
              <a:t> For smaller </a:t>
            </a:r>
            <a:r>
              <a:rPr lang="nl-NL" sz="2400" err="1">
                <a:ea typeface="+mn-lt"/>
                <a:cs typeface="+mn-lt"/>
              </a:rPr>
              <a:t>applications</a:t>
            </a:r>
            <a:r>
              <a:rPr lang="nl-NL" sz="2400">
                <a:ea typeface="+mn-lt"/>
                <a:cs typeface="+mn-lt"/>
              </a:rPr>
              <a:t> or </a:t>
            </a:r>
            <a:r>
              <a:rPr lang="nl-NL" sz="2400" err="1">
                <a:ea typeface="+mn-lt"/>
                <a:cs typeface="+mn-lt"/>
              </a:rPr>
              <a:t>those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with</a:t>
            </a:r>
            <a:r>
              <a:rPr lang="nl-NL" sz="2400">
                <a:ea typeface="+mn-lt"/>
                <a:cs typeface="+mn-lt"/>
              </a:rPr>
              <a:t> a focus on </a:t>
            </a:r>
            <a:r>
              <a:rPr lang="nl-NL" sz="2400" err="1">
                <a:ea typeface="+mn-lt"/>
                <a:cs typeface="+mn-lt"/>
              </a:rPr>
              <a:t>reactivity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and</a:t>
            </a:r>
            <a:r>
              <a:rPr lang="nl-NL" sz="2400">
                <a:ea typeface="+mn-lt"/>
                <a:cs typeface="+mn-lt"/>
              </a:rPr>
              <a:t> flexibility.</a:t>
            </a:r>
            <a:br>
              <a:rPr lang="nl-NL" sz="2400">
                <a:ea typeface="+mn-lt"/>
                <a:cs typeface="+mn-lt"/>
              </a:rPr>
            </a:br>
            <a:endParaRPr lang="nl-NL" sz="2400">
              <a:ea typeface="+mn-lt"/>
              <a:cs typeface="+mn-lt"/>
            </a:endParaRPr>
          </a:p>
          <a:p>
            <a:r>
              <a:rPr lang="nl-NL" sz="2400" err="1">
                <a:solidFill>
                  <a:srgbClr val="13669E"/>
                </a:solidFill>
                <a:ea typeface="+mn-lt"/>
                <a:cs typeface="+mn-lt"/>
              </a:rPr>
              <a:t>Redux</a:t>
            </a:r>
            <a:r>
              <a:rPr lang="nl-NL" sz="2400">
                <a:solidFill>
                  <a:srgbClr val="13669E"/>
                </a:solidFill>
                <a:ea typeface="+mn-lt"/>
                <a:cs typeface="+mn-lt"/>
              </a:rPr>
              <a:t> Toolkit:</a:t>
            </a:r>
            <a:r>
              <a:rPr lang="nl-NL" sz="2400">
                <a:ea typeface="+mn-lt"/>
                <a:cs typeface="+mn-lt"/>
              </a:rPr>
              <a:t> For large-</a:t>
            </a:r>
            <a:r>
              <a:rPr lang="nl-NL" sz="2400" err="1">
                <a:ea typeface="+mn-lt"/>
                <a:cs typeface="+mn-lt"/>
              </a:rPr>
              <a:t>scale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applications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with</a:t>
            </a:r>
            <a:r>
              <a:rPr lang="nl-NL" sz="2400">
                <a:ea typeface="+mn-lt"/>
                <a:cs typeface="+mn-lt"/>
              </a:rPr>
              <a:t> complex state </a:t>
            </a:r>
            <a:r>
              <a:rPr lang="nl-NL" sz="2400" err="1">
                <a:ea typeface="+mn-lt"/>
                <a:cs typeface="+mn-lt"/>
              </a:rPr>
              <a:t>that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require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strict</a:t>
            </a:r>
            <a:r>
              <a:rPr lang="nl-NL" sz="2400">
                <a:ea typeface="+mn-lt"/>
                <a:cs typeface="+mn-lt"/>
              </a:rPr>
              <a:t> data flow </a:t>
            </a:r>
            <a:r>
              <a:rPr lang="nl-NL" sz="2400" err="1">
                <a:ea typeface="+mn-lt"/>
                <a:cs typeface="+mn-lt"/>
              </a:rPr>
              <a:t>and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centralized</a:t>
            </a:r>
            <a:r>
              <a:rPr lang="nl-NL" sz="2400">
                <a:ea typeface="+mn-lt"/>
                <a:cs typeface="+mn-lt"/>
              </a:rPr>
              <a:t> management.</a:t>
            </a:r>
            <a:br>
              <a:rPr lang="nl-NL" sz="2400">
                <a:ea typeface="+mn-lt"/>
                <a:cs typeface="+mn-lt"/>
              </a:rPr>
            </a:br>
            <a:endParaRPr lang="nl-NL" sz="2400">
              <a:cs typeface="Calibri"/>
            </a:endParaRPr>
          </a:p>
          <a:p>
            <a:endParaRPr lang="nl-NL" sz="2400">
              <a:cs typeface="Calibri"/>
            </a:endParaRPr>
          </a:p>
        </p:txBody>
      </p:sp>
      <p:pic>
        <p:nvPicPr>
          <p:cNvPr id="5" name="Afbeelding 4" descr="Afbeelding met Graphics, cirkel, kunst, symbool&#10;&#10;Automatisch gegenereerde beschrijving">
            <a:extLst>
              <a:ext uri="{FF2B5EF4-FFF2-40B4-BE49-F238E27FC236}">
                <a16:creationId xmlns:a16="http://schemas.microsoft.com/office/drawing/2014/main" id="{AE663F5C-ED9E-1B6A-0760-CA5E10CF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03" y="361492"/>
            <a:ext cx="1303360" cy="11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13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12B34-80DF-3DB9-523C-3651F5B9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err="1">
                <a:solidFill>
                  <a:srgbClr val="13669E"/>
                </a:solidFill>
                <a:cs typeface="Calibri Light"/>
              </a:rPr>
              <a:t>Comparison</a:t>
            </a:r>
            <a:r>
              <a:rPr lang="nl-NL">
                <a:solidFill>
                  <a:srgbClr val="13669E"/>
                </a:solidFill>
                <a:cs typeface="Calibri Light"/>
              </a:rPr>
              <a:t> </a:t>
            </a:r>
            <a:r>
              <a:rPr lang="nl-NL" err="1">
                <a:solidFill>
                  <a:srgbClr val="13669E"/>
                </a:solidFill>
                <a:cs typeface="Calibri Light"/>
              </a:rPr>
              <a:t>NgRx</a:t>
            </a:r>
            <a:r>
              <a:rPr lang="nl-NL">
                <a:solidFill>
                  <a:srgbClr val="13669E"/>
                </a:solidFill>
                <a:cs typeface="Calibri Light"/>
              </a:rPr>
              <a:t> </a:t>
            </a:r>
            <a:r>
              <a:rPr lang="nl-NL" err="1">
                <a:solidFill>
                  <a:srgbClr val="13669E"/>
                </a:solidFill>
                <a:cs typeface="Calibri Light"/>
              </a:rPr>
              <a:t>and</a:t>
            </a:r>
            <a:r>
              <a:rPr lang="nl-NL">
                <a:solidFill>
                  <a:srgbClr val="13669E"/>
                </a:solidFill>
                <a:cs typeface="Calibri Light"/>
              </a:rPr>
              <a:t> </a:t>
            </a:r>
            <a:r>
              <a:rPr lang="nl-NL" err="1">
                <a:solidFill>
                  <a:srgbClr val="13669E"/>
                </a:solidFill>
                <a:cs typeface="Calibri Light"/>
              </a:rPr>
              <a:t>NgRx-SignalStore</a:t>
            </a:r>
            <a:endParaRPr lang="nl-NL">
              <a:solidFill>
                <a:srgbClr val="13669E"/>
              </a:solidFill>
              <a:cs typeface="Calibri Ligh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8861E7-FBBC-6F6A-F063-FB3FE4591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err="1">
                <a:solidFill>
                  <a:srgbClr val="7030A0"/>
                </a:solidFill>
                <a:ea typeface="+mn-lt"/>
                <a:cs typeface="+mn-lt"/>
              </a:rPr>
              <a:t>RxJs</a:t>
            </a:r>
            <a:r>
              <a:rPr lang="nl-NL" sz="240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nl-NL" sz="2400">
                <a:ea typeface="+mn-lt"/>
                <a:cs typeface="+mn-lt"/>
              </a:rPr>
              <a:t>is a </a:t>
            </a:r>
            <a:r>
              <a:rPr lang="nl-NL" sz="2400" err="1">
                <a:ea typeface="+mn-lt"/>
                <a:cs typeface="+mn-lt"/>
              </a:rPr>
              <a:t>good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choice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for</a:t>
            </a:r>
            <a:r>
              <a:rPr lang="nl-NL" sz="2400">
                <a:ea typeface="+mn-lt"/>
                <a:cs typeface="+mn-lt"/>
              </a:rPr>
              <a:t> small </a:t>
            </a:r>
            <a:r>
              <a:rPr lang="nl-NL" sz="2400" err="1">
                <a:ea typeface="+mn-lt"/>
                <a:cs typeface="+mn-lt"/>
              </a:rPr>
              <a:t>to</a:t>
            </a:r>
            <a:r>
              <a:rPr lang="nl-NL" sz="2400">
                <a:ea typeface="+mn-lt"/>
                <a:cs typeface="+mn-lt"/>
              </a:rPr>
              <a:t> medium </a:t>
            </a:r>
            <a:r>
              <a:rPr lang="nl-NL" sz="2400" err="1">
                <a:ea typeface="+mn-lt"/>
                <a:cs typeface="+mn-lt"/>
              </a:rPr>
              <a:t>size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applications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for</a:t>
            </a:r>
            <a:r>
              <a:rPr lang="nl-NL" sz="2400">
                <a:ea typeface="+mn-lt"/>
                <a:cs typeface="+mn-lt"/>
              </a:rPr>
              <a:t> state management.</a:t>
            </a:r>
            <a:br>
              <a:rPr lang="nl-NL" sz="2400">
                <a:ea typeface="+mn-lt"/>
                <a:cs typeface="+mn-lt"/>
              </a:rPr>
            </a:br>
            <a:endParaRPr lang="nl-NL" sz="2400">
              <a:solidFill>
                <a:srgbClr val="7030A0"/>
              </a:solidFill>
              <a:ea typeface="+mn-lt"/>
              <a:cs typeface="+mn-lt"/>
            </a:endParaRPr>
          </a:p>
          <a:p>
            <a:r>
              <a:rPr lang="nl-NL" sz="2400" err="1">
                <a:solidFill>
                  <a:srgbClr val="7030A0"/>
                </a:solidFill>
                <a:ea typeface="+mn-lt"/>
                <a:cs typeface="+mn-lt"/>
              </a:rPr>
              <a:t>NgRx</a:t>
            </a:r>
            <a:r>
              <a:rPr lang="nl-NL" sz="240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nl-NL" sz="2400">
                <a:ea typeface="+mn-lt"/>
                <a:cs typeface="+mn-lt"/>
              </a:rPr>
              <a:t>is a </a:t>
            </a:r>
            <a:r>
              <a:rPr lang="nl-NL" sz="2400" err="1">
                <a:ea typeface="+mn-lt"/>
                <a:cs typeface="+mn-lt"/>
              </a:rPr>
              <a:t>good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choice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for</a:t>
            </a:r>
            <a:r>
              <a:rPr lang="nl-NL" sz="2400">
                <a:ea typeface="+mn-lt"/>
                <a:cs typeface="+mn-lt"/>
              </a:rPr>
              <a:t> large-</a:t>
            </a:r>
            <a:r>
              <a:rPr lang="nl-NL" sz="2400" err="1">
                <a:ea typeface="+mn-lt"/>
                <a:cs typeface="+mn-lt"/>
              </a:rPr>
              <a:t>scale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applications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with</a:t>
            </a:r>
            <a:r>
              <a:rPr lang="nl-NL" sz="2400">
                <a:ea typeface="+mn-lt"/>
                <a:cs typeface="+mn-lt"/>
              </a:rPr>
              <a:t> complex state.</a:t>
            </a:r>
          </a:p>
          <a:p>
            <a:pPr marL="0" indent="0">
              <a:buNone/>
            </a:pPr>
            <a:endParaRPr lang="nl-NL" sz="2400">
              <a:ea typeface="+mn-lt"/>
              <a:cs typeface="+mn-lt"/>
            </a:endParaRPr>
          </a:p>
          <a:p>
            <a:r>
              <a:rPr lang="nl-NL" sz="2400" err="1">
                <a:solidFill>
                  <a:srgbClr val="7030A0"/>
                </a:solidFill>
                <a:ea typeface="+mn-lt"/>
                <a:cs typeface="+mn-lt"/>
              </a:rPr>
              <a:t>NgRx-SignalStore</a:t>
            </a:r>
            <a:r>
              <a:rPr lang="nl-NL" sz="2400">
                <a:ea typeface="+mn-lt"/>
                <a:cs typeface="+mn-lt"/>
              </a:rPr>
              <a:t> is a </a:t>
            </a:r>
            <a:r>
              <a:rPr lang="nl-NL" sz="2400" err="1">
                <a:ea typeface="+mn-lt"/>
                <a:cs typeface="+mn-lt"/>
              </a:rPr>
              <a:t>good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choice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for</a:t>
            </a:r>
            <a:r>
              <a:rPr lang="nl-NL" sz="2400">
                <a:ea typeface="+mn-lt"/>
                <a:cs typeface="+mn-lt"/>
              </a:rPr>
              <a:t> smaller </a:t>
            </a:r>
            <a:r>
              <a:rPr lang="nl-NL" sz="2400" err="1">
                <a:ea typeface="+mn-lt"/>
                <a:cs typeface="+mn-lt"/>
              </a:rPr>
              <a:t>applications</a:t>
            </a:r>
            <a:r>
              <a:rPr lang="nl-NL" sz="2400">
                <a:ea typeface="+mn-lt"/>
                <a:cs typeface="+mn-lt"/>
              </a:rPr>
              <a:t> </a:t>
            </a:r>
            <a:r>
              <a:rPr lang="nl-NL" sz="2400" err="1">
                <a:ea typeface="+mn-lt"/>
                <a:cs typeface="+mn-lt"/>
              </a:rPr>
              <a:t>with</a:t>
            </a:r>
            <a:r>
              <a:rPr lang="nl-NL" sz="2400">
                <a:ea typeface="+mn-lt"/>
                <a:cs typeface="+mn-lt"/>
              </a:rPr>
              <a:t> a lot of real-time data changes.</a:t>
            </a:r>
            <a:endParaRPr lang="nl-NL" sz="2400">
              <a:cs typeface="Calibri"/>
            </a:endParaRPr>
          </a:p>
        </p:txBody>
      </p:sp>
      <p:pic>
        <p:nvPicPr>
          <p:cNvPr id="5" name="Afbeelding 4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C18DE2C0-CC3C-5BC6-FE42-7E336F8F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98" y="218465"/>
            <a:ext cx="1453308" cy="14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560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9B4-B790-4748-9BDC-569CA4835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544" y="966610"/>
            <a:ext cx="9144000" cy="876718"/>
          </a:xfrm>
        </p:spPr>
        <p:txBody>
          <a:bodyPr>
            <a:normAutofit fontScale="90000"/>
          </a:bodyPr>
          <a:lstStyle/>
          <a:p>
            <a:r>
              <a:rPr lang="nl-NL" err="1">
                <a:solidFill>
                  <a:srgbClr val="13669E"/>
                </a:solidFill>
              </a:rPr>
              <a:t>Thank</a:t>
            </a:r>
            <a:r>
              <a:rPr lang="nl-NL">
                <a:solidFill>
                  <a:srgbClr val="13669E"/>
                </a:solidFill>
              </a:rPr>
              <a:t> </a:t>
            </a:r>
            <a:r>
              <a:rPr lang="nl-NL" err="1">
                <a:solidFill>
                  <a:srgbClr val="13669E"/>
                </a:solidFill>
              </a:rPr>
              <a:t>you</a:t>
            </a:r>
            <a:endParaRPr lang="en-NL">
              <a:solidFill>
                <a:srgbClr val="13669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E4AE92-5BF6-C380-9372-C6695CD9A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139" y="2362031"/>
            <a:ext cx="1808977" cy="1752165"/>
          </a:xfrm>
          <a:prstGeom prst="rect">
            <a:avLst/>
          </a:prstGeom>
        </p:spPr>
      </p:pic>
      <p:pic>
        <p:nvPicPr>
          <p:cNvPr id="3" name="Afbeelding 2" descr="Afbeelding met Menselijk gezicht, persoon, kleding, Kin&#10;&#10;Automatisch gegenereerde beschrijving">
            <a:extLst>
              <a:ext uri="{FF2B5EF4-FFF2-40B4-BE49-F238E27FC236}">
                <a16:creationId xmlns:a16="http://schemas.microsoft.com/office/drawing/2014/main" id="{02220E2A-4E2F-3B3E-264D-7B273B751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43" y="4491558"/>
            <a:ext cx="1669429" cy="1664448"/>
          </a:xfrm>
          <a:prstGeom prst="rect">
            <a:avLst/>
          </a:prstGeom>
        </p:spPr>
      </p:pic>
      <p:pic>
        <p:nvPicPr>
          <p:cNvPr id="9" name="Afbeelding 8" descr="Qr code&#10;&#10;Description automatically generated">
            <a:extLst>
              <a:ext uri="{FF2B5EF4-FFF2-40B4-BE49-F238E27FC236}">
                <a16:creationId xmlns:a16="http://schemas.microsoft.com/office/drawing/2014/main" id="{4603E096-24BA-080A-4815-47CEA939E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94" y="4629512"/>
            <a:ext cx="1388408" cy="1388408"/>
          </a:xfrm>
          <a:prstGeom prst="rect">
            <a:avLst/>
          </a:prstGeom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3F964119-B396-3D00-E3C0-A506A4EE6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455" y="2402764"/>
            <a:ext cx="1545020" cy="15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CE9CB99-9D60-48EF-8E94-341779486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6112" y="2028997"/>
            <a:ext cx="10460736" cy="4426666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3200"/>
              <a:t>Angular:</a:t>
            </a:r>
            <a:br>
              <a:rPr lang="en-US" sz="3600"/>
            </a:br>
            <a:endParaRPr lang="en-US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B7D83-4AE7-4664-A32E-8203BF5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A1B58-829E-4FDD-BE10-565B7C7042A4}"/>
              </a:ext>
            </a:extLst>
          </p:cNvPr>
          <p:cNvSpPr txBox="1"/>
          <p:nvPr/>
        </p:nvSpPr>
        <p:spPr>
          <a:xfrm>
            <a:off x="896112" y="1103376"/>
            <a:ext cx="10460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13669E"/>
                </a:solidFill>
              </a:rPr>
              <a:t>Understanding State</a:t>
            </a:r>
            <a:endParaRPr lang="en-NL" sz="3200">
              <a:solidFill>
                <a:srgbClr val="13669E"/>
              </a:solidFill>
            </a:endParaRPr>
          </a:p>
        </p:txBody>
      </p:sp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A3BBF2D-97CE-8954-E2C4-8E77B509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9" y="2708989"/>
            <a:ext cx="9894970" cy="3915456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0C86C8A4-FF7B-A23F-904C-BF4AC27AD2DC}"/>
              </a:ext>
            </a:extLst>
          </p:cNvPr>
          <p:cNvSpPr/>
          <p:nvPr/>
        </p:nvSpPr>
        <p:spPr>
          <a:xfrm>
            <a:off x="4327383" y="2114186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Country state gets passed to child via @Input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641FF44-0213-5042-93EF-80983FE92750}"/>
              </a:ext>
            </a:extLst>
          </p:cNvPr>
          <p:cNvSpPr/>
          <p:nvPr/>
        </p:nvSpPr>
        <p:spPr>
          <a:xfrm>
            <a:off x="9139146" y="5271875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Event emitted to parent via @Output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75B0A84-6355-5C70-F2F2-3F3C30C577EF}"/>
              </a:ext>
            </a:extLst>
          </p:cNvPr>
          <p:cNvSpPr/>
          <p:nvPr/>
        </p:nvSpPr>
        <p:spPr>
          <a:xfrm>
            <a:off x="1088323" y="5210701"/>
            <a:ext cx="2818915" cy="604824"/>
          </a:xfrm>
          <a:prstGeom prst="rect">
            <a:avLst/>
          </a:prstGeom>
          <a:solidFill>
            <a:srgbClr val="13669E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Function is executed and updates country state</a:t>
            </a:r>
          </a:p>
        </p:txBody>
      </p:sp>
      <p:pic>
        <p:nvPicPr>
          <p:cNvPr id="12" name="Afbeelding 11" descr="Afbeelding met kunst, Graphics, driehoek, Kleurrijkheid&#10;&#10;Automatisch gegenereerde beschrijving">
            <a:extLst>
              <a:ext uri="{FF2B5EF4-FFF2-40B4-BE49-F238E27FC236}">
                <a16:creationId xmlns:a16="http://schemas.microsoft.com/office/drawing/2014/main" id="{416B3124-B7BE-EB4F-BF68-0F73D8A54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97" y="201516"/>
            <a:ext cx="1453308" cy="1453308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476C49C8-8A72-8D93-9794-BA62E8B20DCF}"/>
              </a:ext>
            </a:extLst>
          </p:cNvPr>
          <p:cNvSpPr/>
          <p:nvPr/>
        </p:nvSpPr>
        <p:spPr>
          <a:xfrm>
            <a:off x="5001846" y="3761153"/>
            <a:ext cx="1426307" cy="2344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193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86</Slides>
  <Notes>0</Notes>
  <HiddenSlides>2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86</vt:i4>
      </vt:variant>
    </vt:vector>
  </HeadingPairs>
  <TitlesOfParts>
    <vt:vector size="87" baseType="lpstr">
      <vt:lpstr>Kantoorthema</vt:lpstr>
      <vt:lpstr>State management clarified An overview of technologies</vt:lpstr>
      <vt:lpstr> Rodney Wormsbecher      https://www.linkedin.com/in/rocodemy </vt:lpstr>
      <vt:lpstr> Peter Eijgermans   @EijgermansPeter</vt:lpstr>
      <vt:lpstr>PowerPoint-presentatie</vt:lpstr>
      <vt:lpstr>Understanding what is state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State management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History of State management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State management in examples</vt:lpstr>
      <vt:lpstr>PowerPoint-presentatie</vt:lpstr>
      <vt:lpstr>PowerPoint-presentatie</vt:lpstr>
      <vt:lpstr>PowerPoint-presentatie</vt:lpstr>
      <vt:lpstr>PowerPoint-presentatie</vt:lpstr>
      <vt:lpstr>Redux in theory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Redux in practice</vt:lpstr>
      <vt:lpstr>Zustand</vt:lpstr>
      <vt:lpstr>PowerPoint-presentatie</vt:lpstr>
      <vt:lpstr>SignalStore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Summary</vt:lpstr>
      <vt:lpstr>Comparison React frameworks</vt:lpstr>
      <vt:lpstr>Comparison NgRx and NgRx-SignalStore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story of UI libraries Architecture and workflow</dc:title>
  <dc:creator>Rodney Wormsbecher</dc:creator>
  <cp:revision>2</cp:revision>
  <dcterms:created xsi:type="dcterms:W3CDTF">2023-09-01T21:40:50Z</dcterms:created>
  <dcterms:modified xsi:type="dcterms:W3CDTF">2023-12-14T18:45:41Z</dcterms:modified>
</cp:coreProperties>
</file>